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69" r:id="rId5"/>
  </p:sldMasterIdLst>
  <p:notesMasterIdLst>
    <p:notesMasterId r:id="rId17"/>
  </p:notesMasterIdLst>
  <p:handoutMasterIdLst>
    <p:handoutMasterId r:id="rId18"/>
  </p:handoutMasterIdLst>
  <p:sldIdLst>
    <p:sldId id="257" r:id="rId6"/>
    <p:sldId id="258" r:id="rId7"/>
    <p:sldId id="264" r:id="rId8"/>
    <p:sldId id="259" r:id="rId9"/>
    <p:sldId id="261" r:id="rId10"/>
    <p:sldId id="262" r:id="rId11"/>
    <p:sldId id="260" r:id="rId12"/>
    <p:sldId id="267" r:id="rId13"/>
    <p:sldId id="263" r:id="rId14"/>
    <p:sldId id="266" r:id="rId15"/>
    <p:sldId id="26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137" d="100"/>
          <a:sy n="137" d="100"/>
        </p:scale>
        <p:origin x="-112" y="-5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85CE-0D23-4DBF-8774-E6B9BDA96A38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03D29-7D1D-4838-89F6-35F90A7A9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8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AC906-9692-4F78-B963-3463AFFADDCF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76103-CE89-4F32-89CA-83603CDB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76103-CE89-4F32-89CA-83603CDB1E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770"/>
            <a:ext cx="7772400" cy="1102519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1371600" y="2514600"/>
            <a:ext cx="6400800" cy="1314450"/>
          </a:xfrm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>
                    <a:lumMod val="65000"/>
                  </a:schemeClr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94014" y="971550"/>
            <a:ext cx="8292786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7325"/>
            <a:ext cx="1447800" cy="114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453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4572000" y="971550"/>
            <a:ext cx="3810000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4"/>
          </p:nvPr>
        </p:nvSpPr>
        <p:spPr>
          <a:xfrm>
            <a:off x="394014" y="980342"/>
            <a:ext cx="3810000" cy="364880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82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7473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9102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2676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7A9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94014" y="971550"/>
            <a:ext cx="8292786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7A9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94014" y="971550"/>
            <a:ext cx="8292786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chemeClr val="accent6"/>
                </a:solidFill>
                <a:latin typeface="Century Gothic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7325"/>
            <a:ext cx="1447800" cy="114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94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4572000" y="971550"/>
            <a:ext cx="3810000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4"/>
          </p:nvPr>
        </p:nvSpPr>
        <p:spPr>
          <a:xfrm>
            <a:off x="394014" y="980342"/>
            <a:ext cx="3810000" cy="364880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913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3809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7770"/>
            <a:ext cx="7772400" cy="1102519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1371600" y="2514600"/>
            <a:ext cx="6400800" cy="1314450"/>
          </a:xfrm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>
                    <a:lumMod val="65000"/>
                  </a:schemeClr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460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94014" y="971550"/>
            <a:ext cx="8292786" cy="36576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2412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emf"/><Relationship Id="rId1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theme" Target="../theme/theme2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4014" y="114300"/>
            <a:ext cx="7073585" cy="62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014" y="971550"/>
            <a:ext cx="8521386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A7A9AB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972050"/>
            <a:ext cx="28956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rgbClr val="A7A9AB"/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25" y="1"/>
            <a:ext cx="2175971" cy="18286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37" y="4674306"/>
            <a:ext cx="7792063" cy="256032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4857750"/>
            <a:ext cx="228600" cy="228600"/>
          </a:xfrm>
          <a:prstGeom prst="ellipse">
            <a:avLst/>
          </a:prstGeom>
          <a:ln w="3175">
            <a:solidFill>
              <a:srgbClr val="A7A9A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0">
                <a:solidFill>
                  <a:srgbClr val="A7A9AB"/>
                </a:solidFill>
                <a:latin typeface="Century Gothic" pitchFamily="34" charset="0"/>
              </a:defRPr>
            </a:lvl1pPr>
          </a:lstStyle>
          <a:p>
            <a:fld id="{7BCF1C08-1012-4F39-A433-500C6DCF2B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68" r:id="rId4"/>
    <p:sldLayoutId id="2147483663" r:id="rId5"/>
    <p:sldLayoutId id="2147483664" r:id="rId6"/>
    <p:sldLayoutId id="2147483666" r:id="rId7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sz="2400" b="1" kern="1200" spc="-3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Calibri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4014" y="114300"/>
            <a:ext cx="7073585" cy="62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014" y="971550"/>
            <a:ext cx="8521386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25" y="1"/>
            <a:ext cx="2175971" cy="182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7" r:id="rId3"/>
    <p:sldLayoutId id="2147483672" r:id="rId4"/>
    <p:sldLayoutId id="2147483673" r:id="rId5"/>
    <p:sldLayoutId id="2147483674" r:id="rId6"/>
    <p:sldLayoutId id="2147483675" r:id="rId7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sz="2400" b="1" kern="1200" spc="-3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Calibri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lustre.org/Lustre_Coding_Style_Guidelin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Dealing with Technical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LUG 2016 Developer Day</a:t>
            </a:r>
          </a:p>
          <a:p>
            <a:r>
              <a:rPr lang="en-US" dirty="0" smtClean="0"/>
              <a:t>Ben Evans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254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Tabathon</a:t>
            </a:r>
            <a:r>
              <a:rPr lang="en-US" dirty="0"/>
              <a:t> is working</a:t>
            </a:r>
          </a:p>
          <a:p>
            <a:pPr lvl="1"/>
            <a:r>
              <a:rPr lang="en-US" dirty="0"/>
              <a:t>It’s slow</a:t>
            </a:r>
          </a:p>
          <a:p>
            <a:r>
              <a:rPr lang="en-US" dirty="0"/>
              <a:t>Comment-</a:t>
            </a:r>
            <a:r>
              <a:rPr lang="en-US" dirty="0" err="1"/>
              <a:t>athon</a:t>
            </a:r>
            <a:r>
              <a:rPr lang="en-US" dirty="0"/>
              <a:t>?</a:t>
            </a:r>
          </a:p>
          <a:p>
            <a:r>
              <a:rPr lang="en-US" dirty="0"/>
              <a:t>Design Doc-</a:t>
            </a:r>
            <a:r>
              <a:rPr lang="en-US" dirty="0" err="1"/>
              <a:t>athon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6887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Jira</a:t>
            </a:r>
            <a:r>
              <a:rPr lang="en-US" dirty="0" smtClean="0"/>
              <a:t> label for tech debt</a:t>
            </a:r>
          </a:p>
          <a:p>
            <a:pPr lvl="1"/>
            <a:r>
              <a:rPr lang="en-US" dirty="0" smtClean="0"/>
              <a:t>Hunt through all the code for TODO: labels and replace them with </a:t>
            </a:r>
            <a:r>
              <a:rPr lang="en-US" dirty="0" err="1" smtClean="0"/>
              <a:t>jira</a:t>
            </a:r>
            <a:r>
              <a:rPr lang="en-US" dirty="0" smtClean="0"/>
              <a:t> tickets?</a:t>
            </a:r>
          </a:p>
          <a:p>
            <a:r>
              <a:rPr lang="en-US" dirty="0" smtClean="0"/>
              <a:t>Put design docs into /documentation</a:t>
            </a:r>
          </a:p>
          <a:p>
            <a:pPr lvl="1"/>
            <a:r>
              <a:rPr lang="en-US" dirty="0" smtClean="0"/>
              <a:t>Even if they’re old, they’re better than nothing</a:t>
            </a:r>
          </a:p>
          <a:p>
            <a:r>
              <a:rPr lang="en-US" dirty="0" smtClean="0"/>
              <a:t>Spend a little time making the code a better place</a:t>
            </a:r>
          </a:p>
          <a:p>
            <a:pPr lvl="1"/>
            <a:r>
              <a:rPr lang="en-US" dirty="0" smtClean="0"/>
              <a:t>Open a </a:t>
            </a:r>
            <a:r>
              <a:rPr lang="en-US" dirty="0" err="1" smtClean="0"/>
              <a:t>Jira</a:t>
            </a:r>
            <a:r>
              <a:rPr lang="en-US" dirty="0" smtClean="0"/>
              <a:t> ticket</a:t>
            </a:r>
          </a:p>
          <a:p>
            <a:pPr lvl="1"/>
            <a:r>
              <a:rPr lang="en-US" dirty="0" smtClean="0"/>
              <a:t>Assign it to yourself</a:t>
            </a:r>
          </a:p>
          <a:p>
            <a:pPr lvl="1"/>
            <a:r>
              <a:rPr lang="en-US" dirty="0" smtClean="0"/>
              <a:t>Submit a patch</a:t>
            </a:r>
          </a:p>
          <a:p>
            <a:pPr marL="340614" indent="-342900"/>
            <a:r>
              <a:rPr lang="en-US" dirty="0" smtClean="0"/>
              <a:t>Code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0595"/>
      </p:ext>
    </p:extLst>
  </p:cSld>
  <p:clrMapOvr>
    <a:masterClrMapping/>
  </p:clrMapOvr>
  <p:transition xmlns:p14="http://schemas.microsoft.com/office/powerpoint/2010/main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Technical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Work that needs to be done to keep a codebase up to date</a:t>
            </a:r>
          </a:p>
          <a:p>
            <a:pPr lvl="1"/>
            <a:r>
              <a:rPr lang="en-US" dirty="0"/>
              <a:t>Removal of old code</a:t>
            </a:r>
          </a:p>
          <a:p>
            <a:pPr lvl="1"/>
            <a:r>
              <a:rPr lang="en-US" dirty="0"/>
              <a:t>Refactoring of existing code</a:t>
            </a:r>
          </a:p>
          <a:p>
            <a:pPr lvl="1"/>
            <a:r>
              <a:rPr lang="en-US" dirty="0"/>
              <a:t>Commenting and documenting code</a:t>
            </a:r>
          </a:p>
          <a:p>
            <a:pPr lvl="1"/>
            <a:r>
              <a:rPr lang="en-US" dirty="0"/>
              <a:t>Migrating to new standards (</a:t>
            </a:r>
            <a:r>
              <a:rPr lang="en-US" dirty="0" err="1"/>
              <a:t>tabathon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Naming things</a:t>
            </a:r>
          </a:p>
          <a:p>
            <a:pPr lvl="1"/>
            <a:r>
              <a:rPr lang="en-US" dirty="0"/>
              <a:t>Better grouping of related items</a:t>
            </a:r>
          </a:p>
          <a:p>
            <a:pPr lvl="1"/>
            <a:r>
              <a:rPr lang="en-US" dirty="0"/>
              <a:t>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9030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Lack of design</a:t>
            </a:r>
          </a:p>
          <a:p>
            <a:r>
              <a:rPr lang="en-US" dirty="0" smtClean="0"/>
              <a:t>Lack of comments</a:t>
            </a:r>
          </a:p>
          <a:p>
            <a:r>
              <a:rPr lang="en-US" dirty="0" smtClean="0"/>
              <a:t>Lack of standards</a:t>
            </a:r>
          </a:p>
          <a:p>
            <a:r>
              <a:rPr lang="en-US" dirty="0" smtClean="0"/>
              <a:t>Old, unused code</a:t>
            </a:r>
          </a:p>
          <a:p>
            <a:pPr lvl="1"/>
            <a:r>
              <a:rPr lang="en-US" dirty="0" smtClean="0"/>
              <a:t>Search for “#if 0”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git</a:t>
            </a:r>
            <a:r>
              <a:rPr lang="en-US" dirty="0" smtClean="0"/>
              <a:t> blame</a:t>
            </a:r>
          </a:p>
          <a:p>
            <a:r>
              <a:rPr lang="en-US" dirty="0" smtClean="0"/>
              <a:t>Build up of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479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http://wiki.lustre.org/Lustre_Coding_Style_Guidelines</a:t>
            </a:r>
            <a:endParaRPr lang="en-US" dirty="0"/>
          </a:p>
          <a:p>
            <a:pPr lvl="1"/>
            <a:r>
              <a:rPr lang="en-US" dirty="0"/>
              <a:t>“Do what it says on the tin”</a:t>
            </a:r>
          </a:p>
          <a:p>
            <a:pPr lvl="1"/>
            <a:r>
              <a:rPr lang="en-US" dirty="0"/>
              <a:t>Naming: </a:t>
            </a:r>
          </a:p>
          <a:p>
            <a:pPr lvl="2"/>
            <a:r>
              <a:rPr lang="en-US" dirty="0"/>
              <a:t>Keep them distinct: </a:t>
            </a:r>
            <a:r>
              <a:rPr lang="en-US" dirty="0" err="1"/>
              <a:t>rq_reqmsg</a:t>
            </a:r>
            <a:r>
              <a:rPr lang="en-US" dirty="0"/>
              <a:t> and </a:t>
            </a:r>
            <a:r>
              <a:rPr lang="en-US" dirty="0" err="1"/>
              <a:t>rq_repmsg</a:t>
            </a:r>
            <a:endParaRPr lang="en-US" dirty="0"/>
          </a:p>
          <a:p>
            <a:pPr lvl="2"/>
            <a:r>
              <a:rPr lang="en-US" dirty="0"/>
              <a:t>Use descriptive names: </a:t>
            </a:r>
            <a:r>
              <a:rPr lang="en-US" dirty="0" err="1"/>
              <a:t>make_the_code_clearer</a:t>
            </a:r>
            <a:r>
              <a:rPr lang="en-US" dirty="0"/>
              <a:t>, but </a:t>
            </a:r>
            <a:r>
              <a:rPr lang="en-US" dirty="0" err="1"/>
              <a:t>do_not_let_things_get_out_of_hand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Commenting</a:t>
            </a:r>
          </a:p>
          <a:p>
            <a:pPr lvl="2"/>
            <a:r>
              <a:rPr lang="en-US" dirty="0"/>
              <a:t>Describe what a function does, input and outputs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90974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Mantra: Code deleted is code debugged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Taking 3 months to understand 3k lines</a:t>
            </a:r>
          </a:p>
          <a:p>
            <a:pPr lvl="1"/>
            <a:r>
              <a:rPr lang="en-US" dirty="0" smtClean="0"/>
              <a:t>Time well </a:t>
            </a:r>
            <a:r>
              <a:rPr lang="en-US" dirty="0" smtClean="0"/>
              <a:t>spent?</a:t>
            </a:r>
            <a:endParaRPr lang="en-US" dirty="0" smtClean="0"/>
          </a:p>
          <a:p>
            <a:r>
              <a:rPr lang="en-US" dirty="0" smtClean="0"/>
              <a:t>Replacing it with and if statement and ‘</a:t>
            </a:r>
            <a:r>
              <a:rPr lang="en-US" dirty="0" err="1" smtClean="0"/>
              <a:t>memcpy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Priceless</a:t>
            </a:r>
          </a:p>
          <a:p>
            <a:r>
              <a:rPr lang="en-US" dirty="0" smtClean="0"/>
              <a:t>Don’t get creative</a:t>
            </a:r>
          </a:p>
          <a:p>
            <a:pPr lvl="1"/>
            <a:r>
              <a:rPr lang="en-US" dirty="0" smtClean="0"/>
              <a:t>It’s always harder to debug than write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8325109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Example!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latin typeface="Courier"/>
                <a:cs typeface="Courier"/>
              </a:rPr>
              <a:t>#</a:t>
            </a:r>
            <a:r>
              <a:rPr lang="de-DE" sz="1800" dirty="0" err="1">
                <a:latin typeface="Courier"/>
                <a:cs typeface="Courier"/>
              </a:rPr>
              <a:t>define</a:t>
            </a:r>
            <a:r>
              <a:rPr lang="de-DE" sz="1800" dirty="0">
                <a:latin typeface="Courier"/>
                <a:cs typeface="Courier"/>
              </a:rPr>
              <a:t> </a:t>
            </a:r>
            <a:r>
              <a:rPr lang="de-DE" sz="1800" dirty="0" err="1">
                <a:latin typeface="Courier"/>
                <a:cs typeface="Courier"/>
              </a:rPr>
              <a:t>md_op_data_fid</a:t>
            </a:r>
            <a:r>
              <a:rPr lang="de-DE" sz="1800" dirty="0">
                <a:latin typeface="Courier"/>
                <a:cs typeface="Courier"/>
              </a:rPr>
              <a:t>(</a:t>
            </a:r>
            <a:r>
              <a:rPr lang="de-DE" sz="1800" dirty="0" err="1">
                <a:latin typeface="Courier"/>
                <a:cs typeface="Courier"/>
              </a:rPr>
              <a:t>op_data</a:t>
            </a:r>
            <a:r>
              <a:rPr lang="de-DE" sz="1800" dirty="0">
                <a:latin typeface="Courier"/>
                <a:cs typeface="Courier"/>
              </a:rPr>
              <a:t>, </a:t>
            </a:r>
            <a:r>
              <a:rPr lang="de-DE" sz="1800" dirty="0" err="1">
                <a:latin typeface="Courier"/>
                <a:cs typeface="Courier"/>
              </a:rPr>
              <a:t>fl</a:t>
            </a:r>
            <a:r>
              <a:rPr lang="de-DE" sz="1800" dirty="0">
                <a:latin typeface="Courier"/>
                <a:cs typeface="Courier"/>
              </a:rPr>
              <a:t>)                     \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(</a:t>
            </a:r>
            <a:r>
              <a:rPr lang="en-US" sz="1800" dirty="0" err="1">
                <a:latin typeface="Courier"/>
                <a:cs typeface="Courier"/>
              </a:rPr>
              <a:t>fl</a:t>
            </a:r>
            <a:r>
              <a:rPr lang="en-US" sz="1800" dirty="0">
                <a:latin typeface="Courier"/>
                <a:cs typeface="Courier"/>
              </a:rPr>
              <a:t> == MF_MDC_CANCEL_FID1 ? &amp;</a:t>
            </a:r>
            <a:r>
              <a:rPr lang="en-US" sz="1800" dirty="0" err="1">
                <a:latin typeface="Courier"/>
                <a:cs typeface="Courier"/>
              </a:rPr>
              <a:t>op_data</a:t>
            </a:r>
            <a:r>
              <a:rPr lang="en-US" sz="1800" dirty="0">
                <a:latin typeface="Courier"/>
                <a:cs typeface="Courier"/>
              </a:rPr>
              <a:t>-&gt;op_fid1 : \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</a:t>
            </a:r>
            <a:r>
              <a:rPr lang="en-US" sz="1800" dirty="0" err="1">
                <a:latin typeface="Courier"/>
                <a:cs typeface="Courier"/>
              </a:rPr>
              <a:t>fl</a:t>
            </a:r>
            <a:r>
              <a:rPr lang="en-US" sz="1800" dirty="0">
                <a:latin typeface="Courier"/>
                <a:cs typeface="Courier"/>
              </a:rPr>
              <a:t> == MF_MDC_CANCEL_FID2 ? &amp;</a:t>
            </a:r>
            <a:r>
              <a:rPr lang="en-US" sz="1800" dirty="0" err="1">
                <a:latin typeface="Courier"/>
                <a:cs typeface="Courier"/>
              </a:rPr>
              <a:t>op_data</a:t>
            </a:r>
            <a:r>
              <a:rPr lang="en-US" sz="1800" dirty="0">
                <a:latin typeface="Courier"/>
                <a:cs typeface="Courier"/>
              </a:rPr>
              <a:t>-&gt;op_fid2 : \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</a:t>
            </a:r>
            <a:r>
              <a:rPr lang="en-US" sz="1800" dirty="0" err="1">
                <a:latin typeface="Courier"/>
                <a:cs typeface="Courier"/>
              </a:rPr>
              <a:t>fl</a:t>
            </a:r>
            <a:r>
              <a:rPr lang="en-US" sz="1800" dirty="0">
                <a:latin typeface="Courier"/>
                <a:cs typeface="Courier"/>
              </a:rPr>
              <a:t> == MF_MDC_CANCEL_FID3 ? &amp;</a:t>
            </a:r>
            <a:r>
              <a:rPr lang="en-US" sz="1800" dirty="0" err="1">
                <a:latin typeface="Courier"/>
                <a:cs typeface="Courier"/>
              </a:rPr>
              <a:t>op_data</a:t>
            </a:r>
            <a:r>
              <a:rPr lang="en-US" sz="1800" dirty="0">
                <a:latin typeface="Courier"/>
                <a:cs typeface="Courier"/>
              </a:rPr>
              <a:t>-&gt;op_fid3 : \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      </a:t>
            </a:r>
            <a:r>
              <a:rPr lang="en-US" sz="1800" dirty="0" err="1">
                <a:latin typeface="Courier"/>
                <a:cs typeface="Courier"/>
              </a:rPr>
              <a:t>fl</a:t>
            </a:r>
            <a:r>
              <a:rPr lang="en-US" sz="1800" dirty="0">
                <a:latin typeface="Courier"/>
                <a:cs typeface="Courier"/>
              </a:rPr>
              <a:t> == MF_MDC_CANCEL_FID4 ? &amp;</a:t>
            </a:r>
            <a:r>
              <a:rPr lang="en-US" sz="1800" dirty="0" err="1">
                <a:latin typeface="Courier"/>
                <a:cs typeface="Courier"/>
              </a:rPr>
              <a:t>op_data</a:t>
            </a:r>
            <a:r>
              <a:rPr lang="en-US" sz="1800" dirty="0">
                <a:latin typeface="Courier"/>
                <a:cs typeface="Courier"/>
              </a:rPr>
              <a:t>-&gt;op_fid4 : \</a:t>
            </a:r>
          </a:p>
          <a:p>
            <a:pPr marL="0" indent="0">
              <a:buNone/>
            </a:pPr>
            <a:r>
              <a:rPr lang="de-DE" sz="1800" dirty="0">
                <a:latin typeface="Courier"/>
                <a:cs typeface="Courier"/>
              </a:rPr>
              <a:t>         NULL</a:t>
            </a:r>
            <a:r>
              <a:rPr lang="de-DE" sz="1800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de-DE" sz="1800" dirty="0">
              <a:latin typeface="Courier"/>
              <a:cs typeface="Courier"/>
            </a:endParaRPr>
          </a:p>
          <a:p>
            <a:r>
              <a:rPr lang="de-DE" sz="1800" dirty="0" err="1" smtClean="0">
                <a:latin typeface="+mn-lt"/>
                <a:cs typeface="Courier"/>
              </a:rPr>
              <a:t>Yep</a:t>
            </a:r>
            <a:r>
              <a:rPr lang="de-DE" sz="1800" dirty="0" smtClean="0">
                <a:latin typeface="+mn-lt"/>
                <a:cs typeface="Courier"/>
              </a:rPr>
              <a:t>, </a:t>
            </a:r>
            <a:r>
              <a:rPr lang="de-DE" sz="1800" dirty="0" err="1" smtClean="0">
                <a:latin typeface="+mn-lt"/>
                <a:cs typeface="Courier"/>
              </a:rPr>
              <a:t>that‘s</a:t>
            </a:r>
            <a:r>
              <a:rPr lang="de-DE" sz="1800" dirty="0" smtClean="0">
                <a:latin typeface="+mn-lt"/>
                <a:cs typeface="Courier"/>
              </a:rPr>
              <a:t> a </a:t>
            </a:r>
            <a:r>
              <a:rPr lang="de-DE" sz="1800" dirty="0" err="1" smtClean="0">
                <a:latin typeface="+mn-lt"/>
                <a:cs typeface="Courier"/>
              </a:rPr>
              <a:t>case</a:t>
            </a:r>
            <a:r>
              <a:rPr lang="de-DE" sz="1800" dirty="0" smtClean="0">
                <a:latin typeface="+mn-lt"/>
                <a:cs typeface="Courier"/>
              </a:rPr>
              <a:t> </a:t>
            </a:r>
            <a:r>
              <a:rPr lang="de-DE" sz="1800" dirty="0" err="1" smtClean="0">
                <a:latin typeface="+mn-lt"/>
                <a:cs typeface="Courier"/>
              </a:rPr>
              <a:t>statement</a:t>
            </a:r>
            <a:endParaRPr lang="en-US" sz="1800" dirty="0">
              <a:latin typeface="+mn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5647054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Learn what the standards are</a:t>
            </a:r>
          </a:p>
          <a:p>
            <a:pPr lvl="1"/>
            <a:r>
              <a:rPr lang="en-US" dirty="0" smtClean="0"/>
              <a:t>Adapt your code, and the code around them to it</a:t>
            </a:r>
          </a:p>
          <a:p>
            <a:r>
              <a:rPr lang="en-US" dirty="0" smtClean="0"/>
              <a:t>Make small changes</a:t>
            </a:r>
          </a:p>
          <a:p>
            <a:pPr lvl="1"/>
            <a:r>
              <a:rPr lang="en-US" dirty="0" smtClean="0"/>
              <a:t>It might take awhile, but it works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8412046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Readable, Maintainable code</a:t>
            </a:r>
          </a:p>
          <a:p>
            <a:r>
              <a:rPr lang="en-US" dirty="0" smtClean="0"/>
              <a:t>Easier to add features</a:t>
            </a:r>
          </a:p>
          <a:p>
            <a:r>
              <a:rPr lang="en-US" dirty="0" smtClean="0"/>
              <a:t>Easier to get new developers involved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Reducing bugs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47185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When do we retire code?</a:t>
            </a:r>
          </a:p>
          <a:p>
            <a:pPr lvl="1"/>
            <a:r>
              <a:rPr lang="en-US" dirty="0" smtClean="0"/>
              <a:t>1.x based code that is no longer needed</a:t>
            </a:r>
          </a:p>
          <a:p>
            <a:r>
              <a:rPr lang="en-US" dirty="0" smtClean="0"/>
              <a:t>When to reorganize code?</a:t>
            </a:r>
          </a:p>
          <a:p>
            <a:pPr lvl="1"/>
            <a:r>
              <a:rPr lang="en-US" dirty="0" smtClean="0"/>
              <a:t>Moving “testing (DANGEROUS)” out of </a:t>
            </a:r>
            <a:r>
              <a:rPr lang="en-US" dirty="0" err="1" smtClean="0"/>
              <a:t>lctl</a:t>
            </a:r>
            <a:endParaRPr lang="en-US" dirty="0" smtClean="0"/>
          </a:p>
          <a:p>
            <a:r>
              <a:rPr lang="en-US" dirty="0" smtClean="0"/>
              <a:t>When to redesign code?</a:t>
            </a:r>
          </a:p>
          <a:p>
            <a:pPr lvl="1"/>
            <a:r>
              <a:rPr lang="en-US" dirty="0" err="1" smtClean="0"/>
              <a:t>ptlrpc</a:t>
            </a:r>
            <a:endParaRPr lang="en-US" dirty="0" smtClean="0"/>
          </a:p>
          <a:p>
            <a:r>
              <a:rPr lang="en-US" dirty="0" smtClean="0"/>
              <a:t>When to change the UI/UX?</a:t>
            </a:r>
          </a:p>
          <a:p>
            <a:pPr lvl="1"/>
            <a:r>
              <a:rPr lang="en-US" dirty="0" err="1" smtClean="0"/>
              <a:t>Changelogs</a:t>
            </a:r>
            <a:r>
              <a:rPr lang="en-US" dirty="0" smtClean="0"/>
              <a:t>, </a:t>
            </a:r>
            <a:r>
              <a:rPr lang="en-US" dirty="0" err="1" smtClean="0"/>
              <a:t>changelog</a:t>
            </a:r>
            <a:r>
              <a:rPr lang="en-US" dirty="0" smtClean="0"/>
              <a:t> management</a:t>
            </a:r>
            <a:endParaRPr lang="en-US" dirty="0"/>
          </a:p>
          <a:p>
            <a:r>
              <a:rPr lang="en-US" dirty="0" smtClean="0"/>
              <a:t>Should there be an </a:t>
            </a:r>
            <a:r>
              <a:rPr lang="en-US" dirty="0" err="1" smtClean="0"/>
              <a:t>OpenSFS</a:t>
            </a:r>
            <a:r>
              <a:rPr lang="en-US" dirty="0" smtClean="0"/>
              <a:t> effort for this?</a:t>
            </a:r>
          </a:p>
        </p:txBody>
      </p:sp>
    </p:spTree>
    <p:extLst>
      <p:ext uri="{BB962C8B-B14F-4D97-AF65-F5344CB8AC3E}">
        <p14:creationId xmlns:p14="http://schemas.microsoft.com/office/powerpoint/2010/main" val="3014768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ay 2015">
  <a:themeElements>
    <a:clrScheme name="cray colors 2015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4D9C2D"/>
      </a:accent1>
      <a:accent2>
        <a:srgbClr val="F68E1E"/>
      </a:accent2>
      <a:accent3>
        <a:srgbClr val="E5B02B"/>
      </a:accent3>
      <a:accent4>
        <a:srgbClr val="A03722"/>
      </a:accent4>
      <a:accent5>
        <a:srgbClr val="005189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Cray 2015.potx" id="{428408EA-EA1C-4E33-BE96-A56F6FC54DFE}" vid="{C920C786-9315-4BEB-A431-8108844B5E72}"/>
    </a:ext>
  </a:extLst>
</a:theme>
</file>

<file path=ppt/theme/theme2.xml><?xml version="1.0" encoding="utf-8"?>
<a:theme xmlns:a="http://schemas.openxmlformats.org/drawingml/2006/main" name="No Footer">
  <a:themeElements>
    <a:clrScheme name="cray colors 2015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4D9C2D"/>
      </a:accent1>
      <a:accent2>
        <a:srgbClr val="F68E1E"/>
      </a:accent2>
      <a:accent3>
        <a:srgbClr val="E5B02B"/>
      </a:accent3>
      <a:accent4>
        <a:srgbClr val="A03722"/>
      </a:accent4>
      <a:accent5>
        <a:srgbClr val="005189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Cray 2015.potx" id="{428408EA-EA1C-4E33-BE96-A56F6FC54DFE}" vid="{CE8D9E3D-E42D-4148-B24C-74E99611FB5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F5D269FF42B4A97619EF0DD7937F2" ma:contentTypeVersion="19" ma:contentTypeDescription="Create a new document." ma:contentTypeScope="" ma:versionID="fc8f30485650ea619d3efd2b55e57411">
  <xsd:schema xmlns:xsd="http://www.w3.org/2001/XMLSchema" xmlns:xs="http://www.w3.org/2001/XMLSchema" xmlns:p="http://schemas.microsoft.com/office/2006/metadata/properties" xmlns:ns2="31b84a9e-30f8-459d-8b4b-476bddd95d54" xmlns:ns3="b9123cc7-c385-49af-9766-d5a21fad3563" xmlns:ns4="ca80332e-9d84-4d44-a48b-b7bbd471be19" xmlns:ns5="http://schemas.microsoft.com/sharepoint/v4" targetNamespace="http://schemas.microsoft.com/office/2006/metadata/properties" ma:root="true" ma:fieldsID="d137254ad7e31eaf1cb7fe7e86a923a9" ns2:_="" ns3:_="" ns4:_="" ns5:_="">
    <xsd:import namespace="31b84a9e-30f8-459d-8b4b-476bddd95d54"/>
    <xsd:import namespace="b9123cc7-c385-49af-9766-d5a21fad3563"/>
    <xsd:import namespace="ca80332e-9d84-4d44-a48b-b7bbd471be1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tatus"/>
                <xsd:element ref="ns2:Customer" minOccurs="0"/>
                <xsd:element ref="ns2:System" minOccurs="0"/>
                <xsd:element ref="ns3:Segment" minOccurs="0"/>
                <xsd:element ref="ns2:Category" minOccurs="0"/>
                <xsd:element ref="ns3:Key_x0020_Words" minOccurs="0"/>
                <xsd:element ref="ns4:Internal_x0020_Only" minOccurs="0"/>
                <xsd:element ref="ns4:Author0" minOccurs="0"/>
                <xsd:element ref="ns4:Audience" minOccurs="0"/>
                <xsd:element ref="ns4:Solution" minOccurs="0"/>
                <xsd:element ref="ns4:Language" minOccurs="0"/>
                <xsd:element ref="ns4:Maintenance_x0020_Notes" minOccurs="0"/>
                <xsd:element ref="ns2:Target_x0020_Audiences" minOccurs="0"/>
                <xsd:element ref="ns5:IconOverlay" minOccurs="0"/>
                <xsd:element ref="ns4: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84a9e-30f8-459d-8b4b-476bddd95d54" elementFormDefault="qualified">
    <xsd:import namespace="http://schemas.microsoft.com/office/2006/documentManagement/types"/>
    <xsd:import namespace="http://schemas.microsoft.com/office/infopath/2007/PartnerControls"/>
    <xsd:element name="Status" ma:index="1" ma:displayName="Status" ma:default="Active" ma:description="This field is used to filter our old materials." ma:format="Dropdown" ma:internalName="Status" ma:readOnly="false">
      <xsd:simpleType>
        <xsd:restriction base="dms:Choice">
          <xsd:enumeration value="Active"/>
          <xsd:enumeration value="Archived"/>
        </xsd:restriction>
      </xsd:simpleType>
    </xsd:element>
    <xsd:element name="Customer" ma:index="3" nillable="true" ma:displayName="Description" ma:internalName="Customer">
      <xsd:simpleType>
        <xsd:restriction base="dms:Text">
          <xsd:maxLength value="255"/>
        </xsd:restriction>
      </xsd:simpleType>
    </xsd:element>
    <xsd:element name="System" ma:index="4" nillable="true" ma:displayName="Product" ma:default="N/A" ma:description="This field identifies which product(s) the asset supports.  This field may be used to filter by specific product or by product line.  The default is All." ma:internalName="Syste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S300"/>
                    <xsd:enumeration value="CS400"/>
                    <xsd:enumeration value="CS-Storm"/>
                    <xsd:enumeration value="Sonexion"/>
                    <xsd:enumeration value="TAS"/>
                    <xsd:enumeration value="C3"/>
                    <xsd:enumeration value="Urika-GD"/>
                    <xsd:enumeration value="Urika-XA"/>
                    <xsd:enumeration value="XC30"/>
                    <xsd:enumeration value="XC40"/>
                    <xsd:enumeration value="XE Series"/>
                    <xsd:enumeration value="XK Series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Category" ma:index="6" nillable="true" ma:displayName="Category" ma:description="Category" ma:format="Dropdown" ma:internalName="Category">
      <xsd:simpleType>
        <xsd:restriction base="dms:Choice">
          <xsd:enumeration value="Analyst Reports"/>
          <xsd:enumeration value="Analyst White Papers"/>
          <xsd:enumeration value="Application Briefs"/>
          <xsd:enumeration value="Benchmarks"/>
          <xsd:enumeration value="Business Development Plans"/>
          <xsd:enumeration value="Blog Posts"/>
          <xsd:enumeration value="Boilerplates"/>
          <xsd:enumeration value="Case Studies"/>
          <xsd:enumeration value="Corporate Marketing"/>
          <xsd:enumeration value="Internal Process"/>
          <xsd:enumeration value="ISV Documents (Internal)"/>
          <xsd:enumeration value="Marketing Plans"/>
          <xsd:enumeration value="Newsletters – External"/>
          <xsd:enumeration value="Newsletters - Internal"/>
          <xsd:enumeration value="Positioning, Messaging and Value Props"/>
          <xsd:enumeration value="Presentations (Cray NDA and non-NDA)"/>
          <xsd:enumeration value="Presentations (Conferences)"/>
          <xsd:enumeration value="Presentations (Specific Customer/Prospect)"/>
          <xsd:enumeration value="Presentations (Non-Cray)"/>
          <xsd:enumeration value="Product Brochures, Briefs &amp; Datasheets"/>
          <xsd:enumeration value="Public Relations (Press Releases &amp; Articles)"/>
          <xsd:enumeration value="Sales Tools (e.g. Tip Sheets, Playbooks)"/>
          <xsd:enumeration value="Solution Briefs"/>
          <xsd:enumeration value="Standards and Guides"/>
          <xsd:enumeration value="Technology Briefs"/>
          <xsd:enumeration value="Templates"/>
          <xsd:enumeration value="Training"/>
          <xsd:enumeration value="Videos"/>
          <xsd:enumeration value="Webinars"/>
          <xsd:enumeration value="White Papers"/>
          <xsd:enumeration value="Other"/>
        </xsd:restriction>
      </xsd:simpleType>
    </xsd:element>
    <xsd:element name="Target_x0020_Audiences" ma:index="14" nillable="true" ma:displayName="Target Audiences" ma:internalName="Target_x0020_Audienc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123cc7-c385-49af-9766-d5a21fad3563" elementFormDefault="qualified">
    <xsd:import namespace="http://schemas.microsoft.com/office/2006/documentManagement/types"/>
    <xsd:import namespace="http://schemas.microsoft.com/office/infopath/2007/PartnerControls"/>
    <xsd:element name="Segment" ma:index="5" nillable="true" ma:displayName="Segment" ma:default="All" ma:description="This field will be used to filter all of the content to specific segment(s).  The default is All." ma:internalName="Seg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"/>
                    <xsd:enumeration value="Earth Sciences"/>
                    <xsd:enumeration value="Life Sciences"/>
                    <xsd:enumeration value="Manufacturing"/>
                    <xsd:enumeration value="Finance"/>
                    <xsd:enumeration value="Higher Education"/>
                    <xsd:enumeration value="Energy"/>
                    <xsd:enumeration value="Government"/>
                    <xsd:enumeration value="Cybersecurity"/>
                    <xsd:enumeration value="Sports Analytics"/>
                    <xsd:enumeration value="Solutions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Key_x0020_Words" ma:index="7" nillable="true" ma:displayName="Key Words" ma:internalName="Key_x0020_Word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0332e-9d84-4d44-a48b-b7bbd471be19" elementFormDefault="qualified">
    <xsd:import namespace="http://schemas.microsoft.com/office/2006/documentManagement/types"/>
    <xsd:import namespace="http://schemas.microsoft.com/office/infopath/2007/PartnerControls"/>
    <xsd:element name="Internal_x0020_Only" ma:index="8" nillable="true" ma:displayName="Usage" ma:default="Internal Only" ma:description="Identify if this is for internal or external use" ma:format="Dropdown" ma:internalName="Internal_x0020_Only">
      <xsd:simpleType>
        <xsd:restriction base="dms:Choice">
          <xsd:enumeration value="Internal Only"/>
          <xsd:enumeration value="Public"/>
          <xsd:enumeration value="NDA Only"/>
        </xsd:restriction>
      </xsd:simpleType>
    </xsd:element>
    <xsd:element name="Author0" ma:index="9" nillable="true" ma:displayName="Author" ma:description="Who is the original author (could be an external company)?" ma:internalName="Author0">
      <xsd:simpleType>
        <xsd:restriction base="dms:Text">
          <xsd:maxLength value="255"/>
        </xsd:restriction>
      </xsd:simpleType>
    </xsd:element>
    <xsd:element name="Audience" ma:index="10" nillable="true" ma:displayName="Audience" ma:description="Use this to identify the customer or event that the asset was created for." ma:internalName="Audience">
      <xsd:simpleType>
        <xsd:restriction base="dms:Text">
          <xsd:maxLength value="255"/>
        </xsd:restriction>
      </xsd:simpleType>
    </xsd:element>
    <xsd:element name="Solution" ma:index="11" nillable="true" ma:displayName="Solution" ma:description="This identifies the Solution (BD)." ma:internalName="Solution">
      <xsd:simpleType>
        <xsd:restriction base="dms:Text">
          <xsd:maxLength value="255"/>
        </xsd:restriction>
      </xsd:simpleType>
    </xsd:element>
    <xsd:element name="Language" ma:index="12" nillable="true" ma:displayName="Language" ma:default="English" ma:description="What language is this asset written in?" ma:format="Dropdown" ma:internalName="Language">
      <xsd:simpleType>
        <xsd:restriction base="dms:Choice">
          <xsd:enumeration value="English"/>
          <xsd:enumeration value="German"/>
          <xsd:enumeration value="Japanese"/>
          <xsd:enumeration value="French"/>
          <xsd:enumeration value="Chinese"/>
          <xsd:enumeration value="Korean"/>
        </xsd:restriction>
      </xsd:simpleType>
    </xsd:element>
    <xsd:element name="Maintenance_x0020_Notes" ma:index="13" nillable="true" ma:displayName="Maintenance Notes" ma:description="Used for transition - which ones need checking." ma:internalName="Maintenance_x0020_Notes">
      <xsd:simpleType>
        <xsd:restriction base="dms:Text">
          <xsd:maxLength value="255"/>
        </xsd:restriction>
      </xsd:simpleType>
    </xsd:element>
    <xsd:element name="Published" ma:index="22" nillable="true" ma:displayName="Published" ma:format="DateOnly" ma:internalName="Publish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 xmlns="31b84a9e-30f8-459d-8b4b-476bddd95d54">
      <Value>N/A</Value>
    </System>
    <Audience xmlns="ca80332e-9d84-4d44-a48b-b7bbd471be19" xsi:nil="true"/>
    <Segment xmlns="b9123cc7-c385-49af-9766-d5a21fad3563">
      <Value>All</Value>
    </Segment>
    <Maintenance_x0020_Notes xmlns="ca80332e-9d84-4d44-a48b-b7bbd471be19" xsi:nil="true"/>
    <IconOverlay xmlns="http://schemas.microsoft.com/sharepoint/v4" xsi:nil="true"/>
    <Category xmlns="31b84a9e-30f8-459d-8b4b-476bddd95d54">Templates</Category>
    <Key_x0020_Words xmlns="b9123cc7-c385-49af-9766-d5a21fad3563" xsi:nil="true"/>
    <Solution xmlns="ca80332e-9d84-4d44-a48b-b7bbd471be19" xsi:nil="true"/>
    <Internal_x0020_Only xmlns="ca80332e-9d84-4d44-a48b-b7bbd471be19">Internal Only</Internal_x0020_Only>
    <Author0 xmlns="ca80332e-9d84-4d44-a48b-b7bbd471be19" xsi:nil="true"/>
    <Language xmlns="ca80332e-9d84-4d44-a48b-b7bbd471be19">English</Language>
    <Status xmlns="31b84a9e-30f8-459d-8b4b-476bddd95d54">Active</Status>
    <Customer xmlns="31b84a9e-30f8-459d-8b4b-476bddd95d54" xsi:nil="true"/>
    <Target_x0020_Audiences xmlns="31b84a9e-30f8-459d-8b4b-476bddd95d54" xsi:nil="true"/>
    <Published xmlns="ca80332e-9d84-4d44-a48b-b7bbd471be19" xsi:nil="true"/>
  </documentManagement>
</p:properties>
</file>

<file path=customXml/itemProps1.xml><?xml version="1.0" encoding="utf-8"?>
<ds:datastoreItem xmlns:ds="http://schemas.openxmlformats.org/officeDocument/2006/customXml" ds:itemID="{CC226E24-A5F6-4320-9703-55CB95BA34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b84a9e-30f8-459d-8b4b-476bddd95d54"/>
    <ds:schemaRef ds:uri="b9123cc7-c385-49af-9766-d5a21fad3563"/>
    <ds:schemaRef ds:uri="ca80332e-9d84-4d44-a48b-b7bbd471be1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76FB45-DB62-4ACE-A756-C565B8CBD8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D34A91-3FE4-4978-BA90-42AA67204050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31b84a9e-30f8-459d-8b4b-476bddd95d54"/>
    <ds:schemaRef ds:uri="http://schemas.microsoft.com/sharepoint/v4"/>
    <ds:schemaRef ds:uri="ca80332e-9d84-4d44-a48b-b7bbd471be19"/>
    <ds:schemaRef ds:uri="b9123cc7-c385-49af-9766-d5a21fad356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 2015.potx</Template>
  <TotalTime>28891</TotalTime>
  <Words>432</Words>
  <Application>Microsoft Macintosh PowerPoint</Application>
  <PresentationFormat>On-screen Show (16:9)</PresentationFormat>
  <Paragraphs>82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Cray 2015</vt:lpstr>
      <vt:lpstr>No Footer</vt:lpstr>
      <vt:lpstr>Dealing with Technical Debt</vt:lpstr>
      <vt:lpstr>Defining Technical Debt</vt:lpstr>
      <vt:lpstr>Types of Debt</vt:lpstr>
      <vt:lpstr>Coding Guidelines</vt:lpstr>
      <vt:lpstr>Mantra: Code deleted is code debugged</vt:lpstr>
      <vt:lpstr>Random Example!</vt:lpstr>
      <vt:lpstr>Dealing with Debt</vt:lpstr>
      <vt:lpstr>Benefits</vt:lpstr>
      <vt:lpstr>Bigger Questions</vt:lpstr>
      <vt:lpstr>More Questions</vt:lpstr>
      <vt:lpstr>Things we can do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 PowerPoint Presentation Template</dc:title>
  <dc:creator>Christy Adkinson</dc:creator>
  <cp:lastModifiedBy>Ben Evans</cp:lastModifiedBy>
  <cp:revision>8</cp:revision>
  <dcterms:created xsi:type="dcterms:W3CDTF">2015-02-26T14:24:14Z</dcterms:created>
  <dcterms:modified xsi:type="dcterms:W3CDTF">2016-04-15T14:04:24Z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0x010100942F5D269FF42B4A97619EF0DD7937F2</vt:lpwstr>
  </property>
</Properties>
</file>