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321" r:id="rId2"/>
    <p:sldId id="257" r:id="rId3"/>
    <p:sldId id="292" r:id="rId4"/>
    <p:sldId id="305" r:id="rId5"/>
    <p:sldId id="306" r:id="rId6"/>
    <p:sldId id="308" r:id="rId7"/>
    <p:sldId id="325" r:id="rId8"/>
    <p:sldId id="291" r:id="rId9"/>
    <p:sldId id="312" r:id="rId10"/>
    <p:sldId id="311" r:id="rId11"/>
    <p:sldId id="326" r:id="rId12"/>
    <p:sldId id="317" r:id="rId13"/>
    <p:sldId id="318" r:id="rId14"/>
    <p:sldId id="328" r:id="rId15"/>
    <p:sldId id="329" r:id="rId16"/>
    <p:sldId id="327" r:id="rId17"/>
    <p:sldId id="322" r:id="rId18"/>
    <p:sldId id="332" r:id="rId19"/>
    <p:sldId id="331" r:id="rId20"/>
    <p:sldId id="330" r:id="rId21"/>
    <p:sldId id="258" r:id="rId22"/>
    <p:sldId id="309" r:id="rId23"/>
    <p:sldId id="323" r:id="rId24"/>
    <p:sldId id="320" r:id="rId25"/>
    <p:sldId id="310" r:id="rId26"/>
    <p:sldId id="315" r:id="rId27"/>
    <p:sldId id="316" r:id="rId28"/>
    <p:sldId id="313" r:id="rId29"/>
    <p:sldId id="319" r:id="rId30"/>
    <p:sldId id="324" r:id="rId31"/>
  </p:sldIdLst>
  <p:sldSz cx="9945688" cy="7099300"/>
  <p:notesSz cx="6858000" cy="9144000"/>
  <p:defaultTextStyle>
    <a:defPPr>
      <a:defRPr lang="en-GB"/>
    </a:defPPr>
    <a:lvl1pPr algn="l" defTabSz="456766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64835" algn="l" defTabSz="456766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29670" algn="l" defTabSz="456766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94506" algn="l" defTabSz="456766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59341" algn="l" defTabSz="456766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324176" algn="l" defTabSz="46483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89011" algn="l" defTabSz="46483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53847" algn="l" defTabSz="46483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718682" algn="l" defTabSz="46483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924732"/>
    <a:srgbClr val="004232"/>
    <a:srgbClr val="004C19"/>
    <a:srgbClr val="E56B20"/>
    <a:srgbClr val="CCC96E"/>
    <a:srgbClr val="BE9766"/>
    <a:srgbClr val="E2B322"/>
    <a:srgbClr val="A98143"/>
    <a:srgbClr val="FEF1AE"/>
    <a:srgbClr val="F1AF00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8472" autoAdjust="0"/>
  </p:normalViewPr>
  <p:slideViewPr>
    <p:cSldViewPr>
      <p:cViewPr varScale="1">
        <p:scale>
          <a:sx n="85" d="100"/>
          <a:sy n="85" d="100"/>
        </p:scale>
        <p:origin x="-594" y="-96"/>
      </p:cViewPr>
      <p:guideLst>
        <p:guide orient="horz" pos="2236"/>
        <p:guide pos="313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2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simms:Downloads:LNET-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LNET </a:t>
            </a:r>
            <a:r>
              <a:rPr lang="en-US" sz="2400" dirty="0" err="1"/>
              <a:t>Selftest</a:t>
            </a:r>
            <a:r>
              <a:rPr lang="en-US" sz="2400" dirty="0"/>
              <a:t> Scaling over 400 km</a:t>
            </a:r>
          </a:p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Concurrency from 1 to 32</a:t>
            </a:r>
          </a:p>
        </c:rich>
      </c:tx>
      <c:layout>
        <c:manualLayout>
          <c:xMode val="edge"/>
          <c:yMode val="edge"/>
          <c:x val="0.28838196184362813"/>
          <c:y val="3.73443605092302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55611275152001"/>
          <c:y val="0.27800801712426909"/>
          <c:w val="0.8340255299362469"/>
          <c:h val="0.51867167373930911"/>
        </c:manualLayout>
      </c:layout>
      <c:lineChart>
        <c:grouping val="standard"/>
        <c:ser>
          <c:idx val="0"/>
          <c:order val="0"/>
          <c:tx>
            <c:strRef>
              <c:f>'LNET Selftest Scale Up'!$A$8</c:f>
              <c:strCache>
                <c:ptCount val="1"/>
                <c:pt idx="0">
                  <c:v>MB/sec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numRef>
              <c:f>'LNET Selftest Scale Up'!$B$7:$H$7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32</c:v>
                </c:pt>
              </c:numCache>
            </c:numRef>
          </c:cat>
          <c:val>
            <c:numRef>
              <c:f>'LNET Selftest Scale Up'!$B$8:$H$8</c:f>
              <c:numCache>
                <c:formatCode>General</c:formatCode>
                <c:ptCount val="7"/>
                <c:pt idx="0">
                  <c:v>105</c:v>
                </c:pt>
                <c:pt idx="1">
                  <c:v>210</c:v>
                </c:pt>
                <c:pt idx="2">
                  <c:v>418</c:v>
                </c:pt>
                <c:pt idx="3">
                  <c:v>782</c:v>
                </c:pt>
                <c:pt idx="4">
                  <c:v>980</c:v>
                </c:pt>
                <c:pt idx="5">
                  <c:v>1001</c:v>
                </c:pt>
                <c:pt idx="6">
                  <c:v>1032</c:v>
                </c:pt>
              </c:numCache>
            </c:numRef>
          </c:val>
        </c:ser>
        <c:marker val="1"/>
        <c:axId val="95030656"/>
        <c:axId val="95065984"/>
      </c:lineChart>
      <c:catAx>
        <c:axId val="9503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Concurrency</a:t>
                </a:r>
              </a:p>
            </c:rich>
          </c:tx>
          <c:layout>
            <c:manualLayout>
              <c:xMode val="edge"/>
              <c:yMode val="edge"/>
              <c:x val="0.48547754727632303"/>
              <c:y val="0.8879659054416960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65984"/>
        <c:crosses val="autoZero"/>
        <c:auto val="1"/>
        <c:lblAlgn val="ctr"/>
        <c:lblOffset val="100"/>
        <c:tickLblSkip val="1"/>
        <c:tickMarkSkip val="1"/>
      </c:catAx>
      <c:valAx>
        <c:axId val="95065984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Bandwidth in MB/sec</a:t>
                </a:r>
              </a:p>
            </c:rich>
          </c:tx>
          <c:layout>
            <c:manualLayout>
              <c:xMode val="edge"/>
              <c:yMode val="edge"/>
              <c:x val="2.697097484868461E-2"/>
              <c:y val="0.348547364752815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30656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 algn="ctr"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de-DE"/>
            </a:pPr>
            <a:r>
              <a:rPr lang="en-US"/>
              <a:t>open+write request latencies @ 200km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2695490875704801"/>
          <c:y val="8.6464940488592046E-2"/>
          <c:w val="0.82390074269155611"/>
          <c:h val="0.78757036841194783"/>
        </c:manualLayout>
      </c:layout>
      <c:lineChart>
        <c:grouping val="standard"/>
        <c:ser>
          <c:idx val="0"/>
          <c:order val="0"/>
          <c:tx>
            <c:strRef>
              <c:f>'analyse 200km 1-24 stripes'!$A$32</c:f>
              <c:strCache>
                <c:ptCount val="1"/>
                <c:pt idx="0">
                  <c:v>Stripe 1</c:v>
                </c:pt>
              </c:strCache>
            </c:strRef>
          </c:tx>
          <c:cat>
            <c:numRef>
              <c:f>'analyse 200km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200km 1-24 stripes'!$B$32:$J$32</c:f>
              <c:numCache>
                <c:formatCode>0.000000</c:formatCode>
                <c:ptCount val="9"/>
                <c:pt idx="0">
                  <c:v>2.2572482378724911E-3</c:v>
                </c:pt>
                <c:pt idx="1">
                  <c:v>2.2568249863291609E-3</c:v>
                </c:pt>
                <c:pt idx="2">
                  <c:v>2.2508223094846202E-3</c:v>
                </c:pt>
                <c:pt idx="3">
                  <c:v>2.2564783267578306E-3</c:v>
                </c:pt>
                <c:pt idx="4">
                  <c:v>2.267808453746301E-3</c:v>
                </c:pt>
                <c:pt idx="5">
                  <c:v>3.0999084104620708E-3</c:v>
                </c:pt>
                <c:pt idx="6">
                  <c:v>4.7676721508263797E-3</c:v>
                </c:pt>
                <c:pt idx="7">
                  <c:v>8.4341230481262703E-3</c:v>
                </c:pt>
                <c:pt idx="8">
                  <c:v>1.0641505351334504E-2</c:v>
                </c:pt>
              </c:numCache>
            </c:numRef>
          </c:val>
        </c:ser>
        <c:ser>
          <c:idx val="1"/>
          <c:order val="1"/>
          <c:tx>
            <c:strRef>
              <c:f>'analyse 200km 1-24 stripes'!$A$33</c:f>
              <c:strCache>
                <c:ptCount val="1"/>
                <c:pt idx="0">
                  <c:v>Stripe 2</c:v>
                </c:pt>
              </c:strCache>
            </c:strRef>
          </c:tx>
          <c:cat>
            <c:numRef>
              <c:f>'analyse 200km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200km 1-24 stripes'!$B$33:$J$33</c:f>
              <c:numCache>
                <c:formatCode>0.000000</c:formatCode>
                <c:ptCount val="9"/>
                <c:pt idx="0">
                  <c:v>2.2529008522264001E-3</c:v>
                </c:pt>
                <c:pt idx="1">
                  <c:v>2.2548909236395705E-3</c:v>
                </c:pt>
                <c:pt idx="2">
                  <c:v>2.2687008123296712E-3</c:v>
                </c:pt>
                <c:pt idx="3">
                  <c:v>2.2605334275928915E-3</c:v>
                </c:pt>
                <c:pt idx="4">
                  <c:v>2.274008498315121E-3</c:v>
                </c:pt>
                <c:pt idx="5">
                  <c:v>4.5287575419764216E-3</c:v>
                </c:pt>
                <c:pt idx="6">
                  <c:v>6.12164771226159E-3</c:v>
                </c:pt>
                <c:pt idx="7">
                  <c:v>9.9423485743708098E-3</c:v>
                </c:pt>
                <c:pt idx="8">
                  <c:v>1.7430480767218606E-2</c:v>
                </c:pt>
              </c:numCache>
            </c:numRef>
          </c:val>
        </c:ser>
        <c:ser>
          <c:idx val="2"/>
          <c:order val="2"/>
          <c:tx>
            <c:strRef>
              <c:f>'analyse 200km 1-24 stripes'!$A$34</c:f>
              <c:strCache>
                <c:ptCount val="1"/>
                <c:pt idx="0">
                  <c:v>Stripe 4</c:v>
                </c:pt>
              </c:strCache>
            </c:strRef>
          </c:tx>
          <c:cat>
            <c:numRef>
              <c:f>'analyse 200km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200km 1-24 stripes'!$B$34:$J$34</c:f>
              <c:numCache>
                <c:formatCode>0.000000</c:formatCode>
                <c:ptCount val="9"/>
                <c:pt idx="0">
                  <c:v>2.2638843103027309E-3</c:v>
                </c:pt>
                <c:pt idx="1">
                  <c:v>2.2518204948306208E-3</c:v>
                </c:pt>
                <c:pt idx="2">
                  <c:v>2.2427081578613806E-3</c:v>
                </c:pt>
                <c:pt idx="3">
                  <c:v>2.2393065442946206E-3</c:v>
                </c:pt>
                <c:pt idx="4">
                  <c:v>2.2477836116337915E-3</c:v>
                </c:pt>
                <c:pt idx="5">
                  <c:v>4.5239806475502135E-3</c:v>
                </c:pt>
                <c:pt idx="6">
                  <c:v>9.053731666275119E-3</c:v>
                </c:pt>
                <c:pt idx="7">
                  <c:v>1.3368228212216803E-2</c:v>
                </c:pt>
                <c:pt idx="8">
                  <c:v>2.1711308000026006E-2</c:v>
                </c:pt>
              </c:numCache>
            </c:numRef>
          </c:val>
        </c:ser>
        <c:ser>
          <c:idx val="3"/>
          <c:order val="3"/>
          <c:tx>
            <c:strRef>
              <c:f>'analyse 200km 1-24 stripes'!$A$35</c:f>
              <c:strCache>
                <c:ptCount val="1"/>
                <c:pt idx="0">
                  <c:v>Stripe 8</c:v>
                </c:pt>
              </c:strCache>
            </c:strRef>
          </c:tx>
          <c:cat>
            <c:numRef>
              <c:f>'analyse 200km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200km 1-24 stripes'!$B$35:$J$35</c:f>
              <c:numCache>
                <c:formatCode>0.000000</c:formatCode>
                <c:ptCount val="9"/>
                <c:pt idx="0">
                  <c:v>2.2429304637090804E-3</c:v>
                </c:pt>
                <c:pt idx="1">
                  <c:v>2.2439615008059102E-3</c:v>
                </c:pt>
                <c:pt idx="2">
                  <c:v>2.2326990740266705E-3</c:v>
                </c:pt>
                <c:pt idx="3">
                  <c:v>2.2474270575794202E-3</c:v>
                </c:pt>
                <c:pt idx="4">
                  <c:v>2.2580373473435507E-3</c:v>
                </c:pt>
                <c:pt idx="5">
                  <c:v>4.4908398284031802E-3</c:v>
                </c:pt>
                <c:pt idx="6">
                  <c:v>9.0196230845071799E-3</c:v>
                </c:pt>
                <c:pt idx="7">
                  <c:v>1.8533286107527303E-2</c:v>
                </c:pt>
                <c:pt idx="8">
                  <c:v>2.6686445242391606E-2</c:v>
                </c:pt>
              </c:numCache>
            </c:numRef>
          </c:val>
        </c:ser>
        <c:ser>
          <c:idx val="4"/>
          <c:order val="4"/>
          <c:tx>
            <c:strRef>
              <c:f>'analyse 200km 1-24 stripes'!$A$36</c:f>
              <c:strCache>
                <c:ptCount val="1"/>
                <c:pt idx="0">
                  <c:v>Stripe 16</c:v>
                </c:pt>
              </c:strCache>
            </c:strRef>
          </c:tx>
          <c:cat>
            <c:numRef>
              <c:f>'analyse 200km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200km 1-24 stripes'!$B$36:$J$36</c:f>
              <c:numCache>
                <c:formatCode>0.000000</c:formatCode>
                <c:ptCount val="9"/>
                <c:pt idx="0">
                  <c:v>2.2489023461890502E-3</c:v>
                </c:pt>
                <c:pt idx="1">
                  <c:v>2.2437004326581913E-3</c:v>
                </c:pt>
                <c:pt idx="2">
                  <c:v>2.2496186397505205E-3</c:v>
                </c:pt>
                <c:pt idx="3">
                  <c:v>2.2652990874848906E-3</c:v>
                </c:pt>
                <c:pt idx="4">
                  <c:v>2.2759133289244203E-3</c:v>
                </c:pt>
                <c:pt idx="5">
                  <c:v>4.4939315364236412E-3</c:v>
                </c:pt>
                <c:pt idx="6">
                  <c:v>9.0017484384972979E-3</c:v>
                </c:pt>
                <c:pt idx="7">
                  <c:v>1.8486129049056398E-2</c:v>
                </c:pt>
                <c:pt idx="8">
                  <c:v>3.7266516264672998E-2</c:v>
                </c:pt>
              </c:numCache>
            </c:numRef>
          </c:val>
        </c:ser>
        <c:marker val="1"/>
        <c:axId val="125755392"/>
        <c:axId val="125757312"/>
      </c:lineChart>
      <c:catAx>
        <c:axId val="12575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de-DE"/>
                </a:pPr>
                <a:r>
                  <a:rPr lang="en-US"/>
                  <a:t>file size in byte</a:t>
                </a:r>
              </a:p>
            </c:rich>
          </c:tx>
          <c:layout>
            <c:manualLayout>
              <c:xMode val="edge"/>
              <c:yMode val="edge"/>
              <c:x val="0.46353243737386507"/>
              <c:y val="0.947779360661755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25757312"/>
        <c:crossesAt val="1.0000000000000002E-3"/>
        <c:auto val="1"/>
        <c:lblAlgn val="ctr"/>
        <c:lblOffset val="100"/>
      </c:catAx>
      <c:valAx>
        <c:axId val="125757312"/>
        <c:scaling>
          <c:logBase val="10"/>
          <c:orientation val="minMax"/>
          <c:max val="0.1"/>
          <c:min val="1.0000000000000002E-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de-DE"/>
                </a:pPr>
                <a:r>
                  <a:rPr lang="en-US"/>
                  <a:t>request latency in seconds</a:t>
                </a:r>
              </a:p>
            </c:rich>
          </c:tx>
        </c:title>
        <c:numFmt formatCode="0.000" sourceLinked="0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257553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516190332936202"/>
          <c:y val="0.13770903092342804"/>
          <c:w val="0.125428185623148"/>
          <c:h val="0.26011262461695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lang="de-DE"/>
          </a:pPr>
          <a:endParaRPr lang="en-US"/>
        </a:p>
      </c:txPr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de-DE"/>
            </a:pPr>
            <a:r>
              <a:rPr lang="en-US"/>
              <a:t>open+write request latencies @ 400km</a:t>
            </a:r>
            <a:endParaRPr lang="de-DE"/>
          </a:p>
        </c:rich>
      </c:tx>
      <c:overlay val="1"/>
    </c:title>
    <c:plotArea>
      <c:layout>
        <c:manualLayout>
          <c:layoutTarget val="inner"/>
          <c:xMode val="edge"/>
          <c:yMode val="edge"/>
          <c:x val="0.15070876974649505"/>
          <c:y val="8.767397855934432E-2"/>
          <c:w val="0.82385959604738712"/>
          <c:h val="0.77534546091221901"/>
        </c:manualLayout>
      </c:layout>
      <c:lineChart>
        <c:grouping val="standard"/>
        <c:ser>
          <c:idx val="0"/>
          <c:order val="0"/>
          <c:tx>
            <c:strRef>
              <c:f>'analyse 400km 1-24 stripes'!$A$32</c:f>
              <c:strCache>
                <c:ptCount val="1"/>
                <c:pt idx="0">
                  <c:v>Stripe 1</c:v>
                </c:pt>
              </c:strCache>
            </c:strRef>
          </c:tx>
          <c:cat>
            <c:numRef>
              <c:f>'analyse 400km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400km 1-24 stripes'!$B$32:$J$32</c:f>
              <c:numCache>
                <c:formatCode>0.000000</c:formatCode>
                <c:ptCount val="9"/>
                <c:pt idx="0">
                  <c:v>4.22123240172987E-3</c:v>
                </c:pt>
                <c:pt idx="1">
                  <c:v>4.2216707201324002E-3</c:v>
                </c:pt>
                <c:pt idx="2">
                  <c:v>4.232393909336672E-3</c:v>
                </c:pt>
                <c:pt idx="3">
                  <c:v>4.2333174669259401E-3</c:v>
                </c:pt>
                <c:pt idx="4">
                  <c:v>4.1896333912831915E-3</c:v>
                </c:pt>
                <c:pt idx="5">
                  <c:v>5.0366908937512214E-3</c:v>
                </c:pt>
                <c:pt idx="6">
                  <c:v>6.74724969441184E-3</c:v>
                </c:pt>
                <c:pt idx="7">
                  <c:v>1.0509272450647703E-2</c:v>
                </c:pt>
                <c:pt idx="8">
                  <c:v>1.2861581256078501E-2</c:v>
                </c:pt>
              </c:numCache>
            </c:numRef>
          </c:val>
        </c:ser>
        <c:ser>
          <c:idx val="1"/>
          <c:order val="1"/>
          <c:tx>
            <c:strRef>
              <c:f>'analyse 400km 1-24 stripes'!$A$33</c:f>
              <c:strCache>
                <c:ptCount val="1"/>
                <c:pt idx="0">
                  <c:v>Stripe 2</c:v>
                </c:pt>
              </c:strCache>
            </c:strRef>
          </c:tx>
          <c:cat>
            <c:numRef>
              <c:f>'analyse 400km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400km 1-24 stripes'!$B$33:$J$33</c:f>
              <c:numCache>
                <c:formatCode>0.000000</c:formatCode>
                <c:ptCount val="9"/>
                <c:pt idx="0">
                  <c:v>7.5162639576734714E-3</c:v>
                </c:pt>
                <c:pt idx="1">
                  <c:v>4.2247589646657001E-3</c:v>
                </c:pt>
                <c:pt idx="2">
                  <c:v>4.2202106218031804E-3</c:v>
                </c:pt>
                <c:pt idx="3">
                  <c:v>4.221379623884941E-3</c:v>
                </c:pt>
                <c:pt idx="4">
                  <c:v>4.2077716679501907E-3</c:v>
                </c:pt>
                <c:pt idx="5">
                  <c:v>8.461563875814853E-3</c:v>
                </c:pt>
                <c:pt idx="6">
                  <c:v>1.0169027423616301E-2</c:v>
                </c:pt>
                <c:pt idx="7">
                  <c:v>1.4100360582877501E-2</c:v>
                </c:pt>
                <c:pt idx="8">
                  <c:v>2.1353608728791107E-2</c:v>
                </c:pt>
              </c:numCache>
            </c:numRef>
          </c:val>
        </c:ser>
        <c:ser>
          <c:idx val="2"/>
          <c:order val="2"/>
          <c:tx>
            <c:strRef>
              <c:f>'analyse 400km 1-24 stripes'!$A$34</c:f>
              <c:strCache>
                <c:ptCount val="1"/>
                <c:pt idx="0">
                  <c:v>Stripe 4</c:v>
                </c:pt>
              </c:strCache>
            </c:strRef>
          </c:tx>
          <c:cat>
            <c:numRef>
              <c:f>'analyse 400km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400km 1-24 stripes'!$B$34:$J$34</c:f>
              <c:numCache>
                <c:formatCode>0.000000</c:formatCode>
                <c:ptCount val="9"/>
                <c:pt idx="0">
                  <c:v>4.2252413063122995E-3</c:v>
                </c:pt>
                <c:pt idx="1">
                  <c:v>4.2235819721115602E-3</c:v>
                </c:pt>
                <c:pt idx="2">
                  <c:v>4.2190500935276902E-3</c:v>
                </c:pt>
                <c:pt idx="3">
                  <c:v>4.2254522684484798E-3</c:v>
                </c:pt>
                <c:pt idx="4">
                  <c:v>4.2108587146368198E-3</c:v>
                </c:pt>
                <c:pt idx="5">
                  <c:v>8.4305799301092228E-3</c:v>
                </c:pt>
                <c:pt idx="6">
                  <c:v>1.7108229909920104E-2</c:v>
                </c:pt>
                <c:pt idx="7">
                  <c:v>2.0718403855841602E-2</c:v>
                </c:pt>
                <c:pt idx="8">
                  <c:v>3.1814746944822399E-2</c:v>
                </c:pt>
              </c:numCache>
            </c:numRef>
          </c:val>
        </c:ser>
        <c:ser>
          <c:idx val="3"/>
          <c:order val="3"/>
          <c:tx>
            <c:strRef>
              <c:f>'analyse 400km 1-24 stripes'!$A$35</c:f>
              <c:strCache>
                <c:ptCount val="1"/>
                <c:pt idx="0">
                  <c:v>Stripe 8</c:v>
                </c:pt>
              </c:strCache>
            </c:strRef>
          </c:tx>
          <c:cat>
            <c:numRef>
              <c:f>'analyse 400km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400km 1-24 stripes'!$B$35:$J$35</c:f>
              <c:numCache>
                <c:formatCode>0.000000</c:formatCode>
                <c:ptCount val="9"/>
                <c:pt idx="0">
                  <c:v>4.221518503156791E-3</c:v>
                </c:pt>
                <c:pt idx="1">
                  <c:v>4.2185868673601306E-3</c:v>
                </c:pt>
                <c:pt idx="2">
                  <c:v>4.2243160075764122E-3</c:v>
                </c:pt>
                <c:pt idx="3">
                  <c:v>4.2113781796259001E-3</c:v>
                </c:pt>
                <c:pt idx="4">
                  <c:v>4.2108587146368198E-3</c:v>
                </c:pt>
                <c:pt idx="5">
                  <c:v>8.4067580705250791E-3</c:v>
                </c:pt>
                <c:pt idx="6">
                  <c:v>1.6911098135370606E-2</c:v>
                </c:pt>
                <c:pt idx="7">
                  <c:v>3.4215614750519506E-2</c:v>
                </c:pt>
                <c:pt idx="8">
                  <c:v>4.2639631818189319E-2</c:v>
                </c:pt>
              </c:numCache>
            </c:numRef>
          </c:val>
        </c:ser>
        <c:ser>
          <c:idx val="4"/>
          <c:order val="4"/>
          <c:tx>
            <c:strRef>
              <c:f>'analyse 400km 1-24 stripes'!$A$36</c:f>
              <c:strCache>
                <c:ptCount val="1"/>
                <c:pt idx="0">
                  <c:v>Stripe 16</c:v>
                </c:pt>
              </c:strCache>
            </c:strRef>
          </c:tx>
          <c:cat>
            <c:numRef>
              <c:f>'analyse 400km 1-24 stripes'!$B$31:$J$31</c:f>
              <c:numCache>
                <c:formatCode>General</c:formatCode>
                <c:ptCount val="9"/>
                <c:pt idx="0">
                  <c:v>65536</c:v>
                </c:pt>
                <c:pt idx="1">
                  <c:v>131072</c:v>
                </c:pt>
                <c:pt idx="2">
                  <c:v>262144</c:v>
                </c:pt>
                <c:pt idx="3">
                  <c:v>524288</c:v>
                </c:pt>
                <c:pt idx="4">
                  <c:v>1048576</c:v>
                </c:pt>
                <c:pt idx="5">
                  <c:v>2097152</c:v>
                </c:pt>
                <c:pt idx="6">
                  <c:v>4194303.9999999991</c:v>
                </c:pt>
                <c:pt idx="7">
                  <c:v>8388608</c:v>
                </c:pt>
                <c:pt idx="8">
                  <c:v>16777215.999999996</c:v>
                </c:pt>
              </c:numCache>
            </c:numRef>
          </c:cat>
          <c:val>
            <c:numRef>
              <c:f>'analyse 400km 1-24 stripes'!$B$36:$J$36</c:f>
              <c:numCache>
                <c:formatCode>0.000000</c:formatCode>
                <c:ptCount val="9"/>
                <c:pt idx="0">
                  <c:v>4.2195165962332004E-3</c:v>
                </c:pt>
                <c:pt idx="1">
                  <c:v>4.2246118056773517E-3</c:v>
                </c:pt>
                <c:pt idx="2">
                  <c:v>4.2221461813697399E-3</c:v>
                </c:pt>
                <c:pt idx="3">
                  <c:v>4.2173140507248495E-3</c:v>
                </c:pt>
                <c:pt idx="4">
                  <c:v>4.2227786056523017E-3</c:v>
                </c:pt>
                <c:pt idx="5">
                  <c:v>8.4096334596014712E-3</c:v>
                </c:pt>
                <c:pt idx="6">
                  <c:v>1.6876229527776201E-2</c:v>
                </c:pt>
                <c:pt idx="7">
                  <c:v>3.4232522662666007E-2</c:v>
                </c:pt>
                <c:pt idx="8">
                  <c:v>6.8988873776247198E-2</c:v>
                </c:pt>
              </c:numCache>
            </c:numRef>
          </c:val>
        </c:ser>
        <c:marker val="1"/>
        <c:axId val="126900096"/>
        <c:axId val="126914560"/>
      </c:lineChart>
      <c:catAx>
        <c:axId val="12690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de-DE"/>
                </a:pPr>
                <a:r>
                  <a:rPr lang="en-US"/>
                  <a:t>file size in byte</a:t>
                </a:r>
              </a:p>
            </c:rich>
          </c:tx>
          <c:layout>
            <c:manualLayout>
              <c:xMode val="edge"/>
              <c:yMode val="edge"/>
              <c:x val="0.46507708120102204"/>
              <c:y val="0.9410522213354439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26914560"/>
        <c:crossesAt val="1.0000000000000002E-3"/>
        <c:auto val="1"/>
        <c:lblAlgn val="ctr"/>
        <c:lblOffset val="100"/>
      </c:catAx>
      <c:valAx>
        <c:axId val="126914560"/>
        <c:scaling>
          <c:logBase val="10"/>
          <c:orientation val="minMax"/>
          <c:max val="0.1"/>
          <c:min val="1.0000000000000002E-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de-DE"/>
                </a:pPr>
                <a:r>
                  <a:rPr lang="en-US"/>
                  <a:t>request latency in seconds</a:t>
                </a:r>
              </a:p>
            </c:rich>
          </c:tx>
          <c:layout>
            <c:manualLayout>
              <c:xMode val="edge"/>
              <c:yMode val="edge"/>
              <c:x val="1.5214231534309104E-2"/>
              <c:y val="0.22905545217198103"/>
            </c:manualLayout>
          </c:layout>
        </c:title>
        <c:numFmt formatCode="0.000" sourceLinked="0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2690009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4500712268472"/>
          <c:y val="0.12594433951783107"/>
          <c:w val="0.12987608298189102"/>
          <c:h val="0.2918480225122670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lang="de-DE"/>
          </a:pPr>
          <a:endParaRPr lang="en-US"/>
        </a:p>
      </c:txPr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0.12351</cdr:x>
      <cdr:y>0.74684</cdr:y>
    </cdr:from>
    <cdr:to>
      <cdr:x>0.94165</cdr:x>
      <cdr:y>0.74684</cdr:y>
    </cdr:to>
    <cdr:cxnSp macro="">
      <cdr:nvCxnSpPr>
        <cdr:cNvPr id="2" name="Gerade Verbindung 1"/>
        <cdr:cNvCxnSpPr/>
      </cdr:nvCxnSpPr>
      <cdr:spPr bwMode="auto">
        <a:xfrm xmlns:a="http://schemas.openxmlformats.org/drawingml/2006/main">
          <a:off x="1228428" y="4248472"/>
          <a:ext cx="8136904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19050" cap="flat" cmpd="sng" algn="ctr">
          <a:solidFill>
            <a:srgbClr val="00000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0.86925</cdr:x>
      <cdr:y>0.73418</cdr:y>
    </cdr:from>
    <cdr:to>
      <cdr:x>0.95577</cdr:x>
      <cdr:y>0.79862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8645252" y="4176464"/>
          <a:ext cx="860501" cy="366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 dirty="0" err="1"/>
            <a:t>latency</a:t>
          </a:r>
          <a:endParaRPr lang="de-DE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0.12351</cdr:x>
      <cdr:y>0.62025</cdr:y>
    </cdr:from>
    <cdr:to>
      <cdr:x>0.94714</cdr:x>
      <cdr:y>0.62025</cdr:y>
    </cdr:to>
    <cdr:cxnSp macro="">
      <cdr:nvCxnSpPr>
        <cdr:cNvPr id="3" name="Gerade Verbindung 2"/>
        <cdr:cNvCxnSpPr/>
      </cdr:nvCxnSpPr>
      <cdr:spPr bwMode="auto">
        <a:xfrm xmlns:a="http://schemas.openxmlformats.org/drawingml/2006/main">
          <a:off x="1228428" y="3528392"/>
          <a:ext cx="8191567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19050" cap="flat" cmpd="sng" algn="ctr">
          <a:solidFill>
            <a:srgbClr val="000000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0.86925</cdr:x>
      <cdr:y>0.62025</cdr:y>
    </cdr:from>
    <cdr:to>
      <cdr:x>0.9591</cdr:x>
      <cdr:y>0.68468</cdr:y>
    </cdr:to>
    <cdr:sp macro="" textlink="">
      <cdr:nvSpPr>
        <cdr:cNvPr id="11" name="Textfeld 10"/>
        <cdr:cNvSpPr txBox="1"/>
      </cdr:nvSpPr>
      <cdr:spPr>
        <a:xfrm xmlns:a="http://schemas.openxmlformats.org/drawingml/2006/main">
          <a:off x="8645252" y="3528392"/>
          <a:ext cx="893620" cy="366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dirty="0" err="1"/>
            <a:t>latency</a:t>
          </a:r>
          <a:endParaRPr lang="de-DE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FEE1-67D0-A845-8ACD-6F5DD250EB41}" type="datetimeFigureOut">
              <a:rPr lang="de-DE"/>
              <a:pPr/>
              <a:t>07.04.2011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5223-BED1-CC4A-8954-31ADC9FC525A}" type="slidenum">
              <a:rPr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40505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69206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676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55357" indent="-290522" algn="l" defTabSz="45676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62088" indent="-232418" algn="l" defTabSz="45676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26923" indent="-232418" algn="l" defTabSz="45676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91759" indent="-232418" algn="l" defTabSz="45676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324176" algn="l" defTabSz="464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89011" algn="l" defTabSz="464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3847" algn="l" defTabSz="464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18682" algn="l" defTabSz="464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7113" y="695325"/>
            <a:ext cx="48037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-13813" y="1209510"/>
            <a:ext cx="9945688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 lIns="97393" tIns="48696" rIns="97393" bIns="48696"/>
          <a:lstStyle/>
          <a:p>
            <a:pPr>
              <a:defRPr/>
            </a:pPr>
            <a:endParaRPr lang="de-DE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1393566"/>
            <a:ext cx="9945688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 lIns="97393" tIns="48696" rIns="97393" bIns="48696"/>
          <a:lstStyle/>
          <a:p>
            <a:pPr>
              <a:defRPr/>
            </a:pPr>
            <a:endParaRPr lang="de-DE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4815717" y="419057"/>
          <a:ext cx="1175870" cy="693496"/>
        </p:xfrm>
        <a:graphic>
          <a:graphicData uri="http://schemas.openxmlformats.org/presentationml/2006/ole">
            <p:oleObj spid="_x0000_s14434" name="CorelDRAW" r:id="rId3" imgW="1090800" imgH="676800" progId="">
              <p:embed/>
            </p:oleObj>
          </a:graphicData>
        </a:graphic>
      </p:graphicFrame>
      <p:pic>
        <p:nvPicPr>
          <p:cNvPr id="5" name="Picture 12" descr="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6988" y="419057"/>
            <a:ext cx="782187" cy="73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lcatelLucent_logo_mit_N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2816" y="617902"/>
            <a:ext cx="2154899" cy="5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dd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2816" y="5860209"/>
            <a:ext cx="2350015" cy="3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p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92488" y="5628497"/>
            <a:ext cx="1253571" cy="7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IU_PT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43431" y="269511"/>
            <a:ext cx="2154899" cy="8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72816" y="1239091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587072" y="1313042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272816" y="5413216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587072" y="5339266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pic>
        <p:nvPicPr>
          <p:cNvPr id="14" name="Picture 10" descr="tsystem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45130" y="568602"/>
            <a:ext cx="2153173" cy="4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3515d841-bef0-4389-89e9-ff1cd8df68a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38015" y="5860209"/>
            <a:ext cx="2350015" cy="3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22" descr="interfac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04012" y="5807622"/>
            <a:ext cx="2343108" cy="4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734620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0866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74364" y="77239"/>
            <a:ext cx="2274040" cy="6156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2244" y="77239"/>
            <a:ext cx="6656359" cy="6156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8258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641" y="4561958"/>
            <a:ext cx="8453835" cy="14100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5641" y="3008987"/>
            <a:ext cx="8453835" cy="1552971"/>
          </a:xfrm>
        </p:spPr>
        <p:txBody>
          <a:bodyPr anchor="b"/>
          <a:lstStyle>
            <a:lvl1pPr marL="0" indent="0">
              <a:buNone/>
              <a:defRPr sz="2100"/>
            </a:lvl1pPr>
            <a:lvl2pPr marL="486964" indent="0">
              <a:buNone/>
              <a:defRPr sz="1900"/>
            </a:lvl2pPr>
            <a:lvl3pPr marL="973927" indent="0">
              <a:buNone/>
              <a:defRPr sz="1700"/>
            </a:lvl3pPr>
            <a:lvl4pPr marL="1460891" indent="0">
              <a:buNone/>
              <a:defRPr sz="1500"/>
            </a:lvl4pPr>
            <a:lvl5pPr marL="1947855" indent="0">
              <a:buNone/>
              <a:defRPr sz="1500"/>
            </a:lvl5pPr>
            <a:lvl6pPr marL="2434819" indent="0">
              <a:buNone/>
              <a:defRPr sz="1500"/>
            </a:lvl6pPr>
            <a:lvl7pPr marL="2921782" indent="0">
              <a:buNone/>
              <a:defRPr sz="1500"/>
            </a:lvl7pPr>
            <a:lvl8pPr marL="3408746" indent="0">
              <a:buNone/>
              <a:defRPr sz="1500"/>
            </a:lvl8pPr>
            <a:lvl9pPr marL="3895710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374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2988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2244" y="792098"/>
            <a:ext cx="4458293" cy="544115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6298" y="792098"/>
            <a:ext cx="4460020" cy="544115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2175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285" y="284301"/>
            <a:ext cx="8951119" cy="118321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7284" y="1589126"/>
            <a:ext cx="4394406" cy="6622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964" indent="0">
              <a:buNone/>
              <a:defRPr sz="2100" b="1"/>
            </a:lvl2pPr>
            <a:lvl3pPr marL="973927" indent="0">
              <a:buNone/>
              <a:defRPr sz="1900" b="1"/>
            </a:lvl3pPr>
            <a:lvl4pPr marL="1460891" indent="0">
              <a:buNone/>
              <a:defRPr sz="1700" b="1"/>
            </a:lvl4pPr>
            <a:lvl5pPr marL="1947855" indent="0">
              <a:buNone/>
              <a:defRPr sz="1700" b="1"/>
            </a:lvl5pPr>
            <a:lvl6pPr marL="2434819" indent="0">
              <a:buNone/>
              <a:defRPr sz="1700" b="1"/>
            </a:lvl6pPr>
            <a:lvl7pPr marL="2921782" indent="0">
              <a:buNone/>
              <a:defRPr sz="1700" b="1"/>
            </a:lvl7pPr>
            <a:lvl8pPr marL="3408746" indent="0">
              <a:buNone/>
              <a:defRPr sz="1700" b="1"/>
            </a:lvl8pPr>
            <a:lvl9pPr marL="3895710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284" y="2251398"/>
            <a:ext cx="4394406" cy="409031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52272" y="1589126"/>
            <a:ext cx="4396132" cy="6622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964" indent="0">
              <a:buNone/>
              <a:defRPr sz="2100" b="1"/>
            </a:lvl2pPr>
            <a:lvl3pPr marL="973927" indent="0">
              <a:buNone/>
              <a:defRPr sz="1900" b="1"/>
            </a:lvl3pPr>
            <a:lvl4pPr marL="1460891" indent="0">
              <a:buNone/>
              <a:defRPr sz="1700" b="1"/>
            </a:lvl4pPr>
            <a:lvl5pPr marL="1947855" indent="0">
              <a:buNone/>
              <a:defRPr sz="1700" b="1"/>
            </a:lvl5pPr>
            <a:lvl6pPr marL="2434819" indent="0">
              <a:buNone/>
              <a:defRPr sz="1700" b="1"/>
            </a:lvl6pPr>
            <a:lvl7pPr marL="2921782" indent="0">
              <a:buNone/>
              <a:defRPr sz="1700" b="1"/>
            </a:lvl7pPr>
            <a:lvl8pPr marL="3408746" indent="0">
              <a:buNone/>
              <a:defRPr sz="1700" b="1"/>
            </a:lvl8pPr>
            <a:lvl9pPr marL="3895710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2272" y="2251398"/>
            <a:ext cx="4396132" cy="4090315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959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4576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5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285" y="282657"/>
            <a:ext cx="3272063" cy="1202937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8488" y="282658"/>
            <a:ext cx="5559916" cy="605905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7285" y="1485595"/>
            <a:ext cx="3272063" cy="4856119"/>
          </a:xfrm>
        </p:spPr>
        <p:txBody>
          <a:bodyPr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068577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424" y="4969510"/>
            <a:ext cx="5967413" cy="586679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9424" y="634336"/>
            <a:ext cx="5967413" cy="4259580"/>
          </a:xfrm>
        </p:spPr>
        <p:txBody>
          <a:bodyPr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9424" y="5556189"/>
            <a:ext cx="5967413" cy="833181"/>
          </a:xfrm>
        </p:spPr>
        <p:txBody>
          <a:bodyPr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6917060" y="6645994"/>
            <a:ext cx="241212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4835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29670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94506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59341" algn="l" defTabSz="456766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324176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89011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53847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718682" algn="l" defTabSz="464835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Slide </a:t>
            </a:r>
            <a:fld id="{2F9994CC-2850-4876-9A44-D1407B720E4E}" type="slidenum">
              <a:rPr lang="de-DE" smtClean="0"/>
              <a:pPr algn="r"/>
              <a:t>‹#›</a:t>
            </a:fld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7100867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243" y="792098"/>
            <a:ext cx="9084074" cy="5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Inhalt der Folie</a:t>
            </a:r>
          </a:p>
          <a:p>
            <a:pPr lvl="1"/>
            <a:r>
              <a:rPr lang="de-DE" smtClean="0"/>
              <a:t>Unterpunkt 1</a:t>
            </a:r>
          </a:p>
          <a:p>
            <a:pPr lvl="1"/>
            <a:r>
              <a:rPr lang="de-DE" smtClean="0"/>
              <a:t>Unterpunkt 2</a:t>
            </a:r>
          </a:p>
          <a:p>
            <a:pPr lvl="2"/>
            <a:r>
              <a:rPr lang="de-DE" smtClean="0"/>
              <a:t>Aufzählung 1</a:t>
            </a:r>
          </a:p>
          <a:p>
            <a:pPr lvl="3"/>
            <a:r>
              <a:rPr lang="de-DE" smtClean="0"/>
              <a:t>Unteraufzählung 1</a:t>
            </a:r>
          </a:p>
          <a:p>
            <a:pPr lvl="4"/>
            <a:r>
              <a:rPr lang="de-DE" smtClean="0"/>
              <a:t>Unterunteraufzählung 1</a:t>
            </a:r>
          </a:p>
          <a:p>
            <a:pPr lvl="4"/>
            <a:r>
              <a:rPr lang="de-DE" smtClean="0"/>
              <a:t>Unterunteraufzählung 2</a:t>
            </a:r>
          </a:p>
          <a:p>
            <a:pPr lvl="3"/>
            <a:r>
              <a:rPr lang="de-DE" smtClean="0"/>
              <a:t>Unteraufzählung 2</a:t>
            </a:r>
          </a:p>
          <a:p>
            <a:pPr lvl="2"/>
            <a:r>
              <a:rPr lang="de-DE" smtClean="0"/>
              <a:t>Aufzählung 2</a:t>
            </a:r>
          </a:p>
          <a:p>
            <a:pPr lvl="1"/>
            <a:r>
              <a:rPr lang="de-DE" smtClean="0"/>
              <a:t>Unterpunkt 3</a:t>
            </a:r>
          </a:p>
          <a:p>
            <a:pPr lvl="0"/>
            <a:r>
              <a:rPr lang="de-DE" smtClean="0"/>
              <a:t>Inhalt der Folie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243" y="77239"/>
            <a:ext cx="9096160" cy="41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0" rIns="9739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72816" y="568601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72816" y="6530699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87072" y="642553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587072" y="6456748"/>
            <a:ext cx="9084074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0" tIns="0" rIns="95859" bIns="49847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86964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739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46089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9478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65223" indent="-365223" algn="l" defTabSz="385513" rtl="0" eaLnBrk="1" fontAlgn="base" hangingPunct="1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0680" indent="-278990" algn="l" defTabSz="385513" rtl="0" eaLnBrk="1" fontAlgn="base" hangingPunct="1">
        <a:spcBef>
          <a:spcPct val="500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</a:defRPr>
      </a:lvl2pPr>
      <a:lvl3pPr marL="759190" indent="-287444" algn="l" defTabSz="385513" rtl="0" eaLnBrk="1" fontAlgn="base" hangingPunct="1">
        <a:spcBef>
          <a:spcPct val="50000"/>
        </a:spcBef>
        <a:spcAft>
          <a:spcPct val="0"/>
        </a:spcAft>
        <a:buClr>
          <a:srgbClr val="C0C0C0"/>
        </a:buClr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1143012" indent="-19106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1500">
          <a:solidFill>
            <a:schemeClr val="tx1"/>
          </a:solidFill>
          <a:latin typeface="+mn-lt"/>
        </a:defRPr>
      </a:lvl4pPr>
      <a:lvl5pPr marL="1619831" indent="-19275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-"/>
        <a:defRPr sz="1300">
          <a:solidFill>
            <a:schemeClr val="tx1"/>
          </a:solidFill>
          <a:latin typeface="+mn-lt"/>
        </a:defRPr>
      </a:lvl5pPr>
      <a:lvl6pPr marL="2106794" indent="-19275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-"/>
        <a:defRPr sz="1300">
          <a:solidFill>
            <a:schemeClr val="tx1"/>
          </a:solidFill>
          <a:latin typeface="+mn-lt"/>
        </a:defRPr>
      </a:lvl6pPr>
      <a:lvl7pPr marL="2593758" indent="-19275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-"/>
        <a:defRPr sz="1300">
          <a:solidFill>
            <a:schemeClr val="tx1"/>
          </a:solidFill>
          <a:latin typeface="+mn-lt"/>
        </a:defRPr>
      </a:lvl7pPr>
      <a:lvl8pPr marL="3080722" indent="-19275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-"/>
        <a:defRPr sz="1300">
          <a:solidFill>
            <a:schemeClr val="tx1"/>
          </a:solidFill>
          <a:latin typeface="+mn-lt"/>
        </a:defRPr>
      </a:lvl8pPr>
      <a:lvl9pPr marL="3567686" indent="-192756" algn="l" defTabSz="385513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-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964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27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891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855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819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2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46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5710" algn="l" defTabSz="973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11" Type="http://schemas.openxmlformats.org/officeDocument/2006/relationships/image" Target="../media/image3.jpeg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.jpeg"/><Relationship Id="rId5" Type="http://schemas.openxmlformats.org/officeDocument/2006/relationships/image" Target="../media/image28.png"/><Relationship Id="rId10" Type="http://schemas.openxmlformats.org/officeDocument/2006/relationships/image" Target="../media/image13.jpeg"/><Relationship Id="rId4" Type="http://schemas.openxmlformats.org/officeDocument/2006/relationships/image" Target="../media/image26.png"/><Relationship Id="rId9" Type="http://schemas.openxmlformats.org/officeDocument/2006/relationships/image" Target="../media/image20.png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Excel_Worksheet3.xlsx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Office_Excel_Worksheet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Office_Excel_Worksheet5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Office_Excel_Worksheet6.xlsx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20.pn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11.pn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352244" y="2019995"/>
            <a:ext cx="9241202" cy="665559"/>
          </a:xfrm>
          <a:prstGeom prst="rect">
            <a:avLst/>
          </a:prstGeom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86964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7392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46089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94785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E56B20"/>
              </a:buClr>
              <a:tabLst>
                <a:tab pos="0" algn="l"/>
                <a:tab pos="929670" algn="l"/>
                <a:tab pos="1859341" algn="l"/>
                <a:tab pos="2789011" algn="l"/>
                <a:tab pos="3718682" algn="l"/>
                <a:tab pos="4648352" algn="l"/>
                <a:tab pos="5578023" algn="l"/>
                <a:tab pos="6507693" algn="l"/>
                <a:tab pos="7437364" algn="l"/>
                <a:tab pos="8367034" algn="l"/>
                <a:tab pos="9296705" algn="l"/>
                <a:tab pos="10226375" algn="l"/>
              </a:tabLst>
            </a:pPr>
            <a:r>
              <a:rPr lang="de-DE" sz="3700" dirty="0" smtClean="0"/>
              <a:t>Lustre WAN @ 100GBit </a:t>
            </a:r>
            <a:r>
              <a:rPr lang="de-DE" sz="3700" dirty="0" err="1" smtClean="0"/>
              <a:t>Testbed</a:t>
            </a:r>
            <a:endParaRPr lang="de-DE" sz="37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4332" y="2973586"/>
            <a:ext cx="924083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3" tIns="47582" rIns="91503" bIns="47582" numCol="1" anchor="ctr" anchorCtr="0" compatLnSpc="1">
            <a:prstTxWarp prst="textNoShape">
              <a:avLst/>
            </a:prstTxWarp>
          </a:bodyPr>
          <a:lstStyle>
            <a:lvl1pPr marL="365223" indent="-365223" algn="l" defTabSz="385513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680" indent="-278990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759190" indent="-287444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143012" indent="-19106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619831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5pPr>
            <a:lvl6pPr marL="2106794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6pPr>
            <a:lvl7pPr marL="2593758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7pPr>
            <a:lvl8pPr marL="3080722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8pPr>
            <a:lvl9pPr marL="3567686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Clr>
                <a:srgbClr val="E56B20"/>
              </a:buClr>
              <a:tabLst>
                <a:tab pos="0" algn="l"/>
                <a:tab pos="366381" algn="l"/>
                <a:tab pos="734376" algn="l"/>
                <a:tab pos="1102370" algn="l"/>
                <a:tab pos="1470365" algn="l"/>
                <a:tab pos="1838359" algn="l"/>
                <a:tab pos="2206354" algn="l"/>
                <a:tab pos="2574348" algn="l"/>
                <a:tab pos="2942343" algn="l"/>
                <a:tab pos="3310338" algn="l"/>
                <a:tab pos="3678332" algn="l"/>
                <a:tab pos="4046327" algn="l"/>
                <a:tab pos="4415935" algn="l"/>
                <a:tab pos="4782316" algn="l"/>
                <a:tab pos="5150310" algn="l"/>
                <a:tab pos="5518305" algn="l"/>
                <a:tab pos="5886300" algn="l"/>
                <a:tab pos="6254294" algn="l"/>
                <a:tab pos="6622289" algn="l"/>
                <a:tab pos="6990283" algn="l"/>
                <a:tab pos="7358278" algn="l"/>
                <a:tab pos="7359891" algn="l"/>
                <a:tab pos="8095880" algn="l"/>
              </a:tabLst>
            </a:pPr>
            <a:r>
              <a:rPr lang="de-DE" sz="2000" dirty="0" smtClean="0"/>
              <a:t>Michael Kluge</a:t>
            </a:r>
          </a:p>
          <a:p>
            <a:pPr algn="ctr">
              <a:spcBef>
                <a:spcPts val="0"/>
              </a:spcBef>
              <a:buClr>
                <a:srgbClr val="E56B20"/>
              </a:buClr>
              <a:tabLst>
                <a:tab pos="0" algn="l"/>
                <a:tab pos="366381" algn="l"/>
                <a:tab pos="734376" algn="l"/>
                <a:tab pos="1102370" algn="l"/>
                <a:tab pos="1470365" algn="l"/>
                <a:tab pos="1838359" algn="l"/>
                <a:tab pos="2206354" algn="l"/>
                <a:tab pos="2574348" algn="l"/>
                <a:tab pos="2942343" algn="l"/>
                <a:tab pos="3310338" algn="l"/>
                <a:tab pos="3678332" algn="l"/>
                <a:tab pos="4046327" algn="l"/>
                <a:tab pos="4415935" algn="l"/>
                <a:tab pos="4782316" algn="l"/>
                <a:tab pos="5150310" algn="l"/>
                <a:tab pos="5518305" algn="l"/>
                <a:tab pos="5886300" algn="l"/>
                <a:tab pos="6254294" algn="l"/>
                <a:tab pos="6622289" algn="l"/>
                <a:tab pos="6990283" algn="l"/>
                <a:tab pos="7358278" algn="l"/>
                <a:tab pos="7359891" algn="l"/>
                <a:tab pos="8095880" algn="l"/>
              </a:tabLst>
            </a:pPr>
            <a:r>
              <a:rPr lang="de-DE" sz="2000" dirty="0" smtClean="0"/>
              <a:t>michael.kluge@tu-dresden.de</a:t>
            </a:r>
          </a:p>
          <a:p>
            <a:pPr algn="ctr">
              <a:spcBef>
                <a:spcPts val="0"/>
              </a:spcBef>
              <a:buClr>
                <a:srgbClr val="E56B20"/>
              </a:buClr>
              <a:tabLst>
                <a:tab pos="0" algn="l"/>
                <a:tab pos="366381" algn="l"/>
                <a:tab pos="734376" algn="l"/>
                <a:tab pos="1102370" algn="l"/>
                <a:tab pos="1470365" algn="l"/>
                <a:tab pos="1838359" algn="l"/>
                <a:tab pos="2206354" algn="l"/>
                <a:tab pos="2574348" algn="l"/>
                <a:tab pos="2942343" algn="l"/>
                <a:tab pos="3310338" algn="l"/>
                <a:tab pos="3678332" algn="l"/>
                <a:tab pos="4046327" algn="l"/>
                <a:tab pos="4415935" algn="l"/>
                <a:tab pos="4782316" algn="l"/>
                <a:tab pos="5150310" algn="l"/>
                <a:tab pos="5518305" algn="l"/>
                <a:tab pos="5886300" algn="l"/>
                <a:tab pos="6254294" algn="l"/>
                <a:tab pos="6622289" algn="l"/>
                <a:tab pos="6990283" algn="l"/>
                <a:tab pos="7358278" algn="l"/>
                <a:tab pos="7359891" algn="l"/>
                <a:tab pos="8095880" algn="l"/>
              </a:tabLst>
            </a:pPr>
            <a:endParaRPr lang="de-DE" sz="2000" dirty="0" smtClean="0"/>
          </a:p>
          <a:p>
            <a:pPr algn="ctr">
              <a:spcBef>
                <a:spcPts val="0"/>
              </a:spcBef>
              <a:buClr>
                <a:srgbClr val="E56B20"/>
              </a:buClr>
              <a:tabLst>
                <a:tab pos="0" algn="l"/>
                <a:tab pos="366381" algn="l"/>
                <a:tab pos="734376" algn="l"/>
                <a:tab pos="1102370" algn="l"/>
                <a:tab pos="1470365" algn="l"/>
                <a:tab pos="1838359" algn="l"/>
                <a:tab pos="2206354" algn="l"/>
                <a:tab pos="2574348" algn="l"/>
                <a:tab pos="2942343" algn="l"/>
                <a:tab pos="3310338" algn="l"/>
                <a:tab pos="3678332" algn="l"/>
                <a:tab pos="4046327" algn="l"/>
                <a:tab pos="4415935" algn="l"/>
                <a:tab pos="4782316" algn="l"/>
                <a:tab pos="5150310" algn="l"/>
                <a:tab pos="5518305" algn="l"/>
                <a:tab pos="5886300" algn="l"/>
                <a:tab pos="6254294" algn="l"/>
                <a:tab pos="6622289" algn="l"/>
                <a:tab pos="6990283" algn="l"/>
                <a:tab pos="7358278" algn="l"/>
                <a:tab pos="7359891" algn="l"/>
                <a:tab pos="8095880" algn="l"/>
              </a:tabLst>
            </a:pPr>
            <a:r>
              <a:rPr lang="de-DE" sz="2000" dirty="0" smtClean="0"/>
              <a:t>Robert Henschel, Stephen Simms</a:t>
            </a:r>
          </a:p>
          <a:p>
            <a:pPr algn="ctr">
              <a:spcBef>
                <a:spcPts val="0"/>
              </a:spcBef>
              <a:buClr>
                <a:srgbClr val="E56B20"/>
              </a:buClr>
              <a:tabLst>
                <a:tab pos="0" algn="l"/>
                <a:tab pos="366381" algn="l"/>
                <a:tab pos="734376" algn="l"/>
                <a:tab pos="1102370" algn="l"/>
                <a:tab pos="1470365" algn="l"/>
                <a:tab pos="1838359" algn="l"/>
                <a:tab pos="2206354" algn="l"/>
                <a:tab pos="2574348" algn="l"/>
                <a:tab pos="2942343" algn="l"/>
                <a:tab pos="3310338" algn="l"/>
                <a:tab pos="3678332" algn="l"/>
                <a:tab pos="4046327" algn="l"/>
                <a:tab pos="4415935" algn="l"/>
                <a:tab pos="4782316" algn="l"/>
                <a:tab pos="5150310" algn="l"/>
                <a:tab pos="5518305" algn="l"/>
                <a:tab pos="5886300" algn="l"/>
                <a:tab pos="6254294" algn="l"/>
                <a:tab pos="6622289" algn="l"/>
                <a:tab pos="6990283" algn="l"/>
                <a:tab pos="7358278" algn="l"/>
                <a:tab pos="7359891" algn="l"/>
                <a:tab pos="8095880" algn="l"/>
              </a:tabLst>
            </a:pPr>
            <a:r>
              <a:rPr lang="de-DE" sz="2000" dirty="0" smtClean="0"/>
              <a:t>{</a:t>
            </a:r>
            <a:r>
              <a:rPr lang="de-DE" sz="2000" dirty="0" err="1" smtClean="0"/>
              <a:t>henschel,ssimms</a:t>
            </a:r>
            <a:r>
              <a:rPr lang="de-DE" sz="2000" dirty="0" smtClean="0"/>
              <a:t>}@indiana.edu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789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Lustre </a:t>
            </a:r>
            <a:r>
              <a:rPr lang="de-DE" dirty="0"/>
              <a:t>OSS </a:t>
            </a:r>
            <a:r>
              <a:rPr lang="de-DE" dirty="0" smtClean="0"/>
              <a:t>Server Tasks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947815" y="1298801"/>
            <a:ext cx="6324600" cy="3352800"/>
          </a:xfrm>
          <a:prstGeom prst="roundRect">
            <a:avLst>
              <a:gd name="adj" fmla="val 3139"/>
            </a:avLst>
          </a:prstGeom>
          <a:solidFill>
            <a:schemeClr val="bg1">
              <a:lumMod val="65000"/>
              <a:alpha val="67000"/>
            </a:schemeClr>
          </a:solidFill>
          <a:ln w="28575">
            <a:solidFill>
              <a:srgbClr val="0042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de-DE" sz="2000" b="1">
                <a:solidFill>
                  <a:schemeClr val="tx1"/>
                </a:solidFill>
              </a:rPr>
              <a:t>OSS NODE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1859807" y="5337401"/>
            <a:ext cx="242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DDN Storage</a:t>
            </a:r>
          </a:p>
        </p:txBody>
      </p:sp>
      <p:sp>
        <p:nvSpPr>
          <p:cNvPr id="6" name="TextBox 20"/>
          <p:cNvSpPr txBox="1"/>
          <p:nvPr/>
        </p:nvSpPr>
        <p:spPr>
          <a:xfrm rot="16200000">
            <a:off x="7515560" y="2808930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From / To Other 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2328815" y="1603601"/>
            <a:ext cx="1600200" cy="1219200"/>
          </a:xfrm>
          <a:prstGeom prst="rect">
            <a:avLst/>
          </a:prstGeom>
          <a:gradFill>
            <a:gsLst>
              <a:gs pos="0">
                <a:srgbClr val="8D2933">
                  <a:alpha val="45000"/>
                </a:srgbClr>
              </a:gs>
              <a:gs pos="100000">
                <a:srgbClr val="FF6600">
                  <a:alpha val="46000"/>
                </a:srgb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0400" rtlCol="0" anchor="t" anchorCtr="1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DDR/QDR IB</a:t>
            </a:r>
          </a:p>
        </p:txBody>
      </p:sp>
      <p:sp>
        <p:nvSpPr>
          <p:cNvPr id="8" name="Rectangle 13"/>
          <p:cNvSpPr/>
          <p:nvPr/>
        </p:nvSpPr>
        <p:spPr>
          <a:xfrm>
            <a:off x="4233815" y="1603601"/>
            <a:ext cx="1600200" cy="1219200"/>
          </a:xfrm>
          <a:prstGeom prst="rect">
            <a:avLst/>
          </a:prstGeom>
          <a:gradFill>
            <a:gsLst>
              <a:gs pos="0">
                <a:srgbClr val="A5A944">
                  <a:alpha val="92000"/>
                </a:srgbClr>
              </a:gs>
              <a:gs pos="100000">
                <a:srgbClr val="A5A944">
                  <a:alpha val="46000"/>
                </a:srgb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LNET</a:t>
            </a:r>
          </a:p>
          <a:p>
            <a:pPr algn="ctr"/>
            <a:endParaRPr lang="en-US" sz="18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routing</a:t>
            </a:r>
          </a:p>
        </p:txBody>
      </p:sp>
      <p:sp>
        <p:nvSpPr>
          <p:cNvPr id="9" name="Rectangle 13"/>
          <p:cNvSpPr/>
          <p:nvPr/>
        </p:nvSpPr>
        <p:spPr>
          <a:xfrm>
            <a:off x="6443615" y="2365601"/>
            <a:ext cx="1600200" cy="1219200"/>
          </a:xfrm>
          <a:prstGeom prst="rect">
            <a:avLst/>
          </a:prstGeom>
          <a:gradFill>
            <a:gsLst>
              <a:gs pos="0">
                <a:srgbClr val="8D2933">
                  <a:alpha val="45000"/>
                </a:srgbClr>
              </a:gs>
              <a:gs pos="100000">
                <a:srgbClr val="FF6600">
                  <a:alpha val="46000"/>
                </a:srgb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10 GE</a:t>
            </a:r>
          </a:p>
        </p:txBody>
      </p:sp>
      <p:sp>
        <p:nvSpPr>
          <p:cNvPr id="10" name="Rectangle 13"/>
          <p:cNvSpPr/>
          <p:nvPr/>
        </p:nvSpPr>
        <p:spPr>
          <a:xfrm>
            <a:off x="4233815" y="3051401"/>
            <a:ext cx="1600200" cy="1219200"/>
          </a:xfrm>
          <a:prstGeom prst="rect">
            <a:avLst/>
          </a:prstGeom>
          <a:gradFill>
            <a:gsLst>
              <a:gs pos="0">
                <a:srgbClr val="A5A944">
                  <a:alpha val="92000"/>
                </a:srgbClr>
              </a:gs>
              <a:gs pos="100000">
                <a:srgbClr val="A5A944">
                  <a:alpha val="46000"/>
                </a:srgb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OSC</a:t>
            </a:r>
          </a:p>
          <a:p>
            <a:pPr algn="ctr"/>
            <a:endParaRPr lang="en-US" sz="1800" b="1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OBDFILTER</a:t>
            </a:r>
          </a:p>
        </p:txBody>
      </p:sp>
      <p:sp>
        <p:nvSpPr>
          <p:cNvPr id="11" name="Rectangle 13"/>
          <p:cNvSpPr/>
          <p:nvPr/>
        </p:nvSpPr>
        <p:spPr>
          <a:xfrm>
            <a:off x="2328815" y="3051401"/>
            <a:ext cx="1600200" cy="1219200"/>
          </a:xfrm>
          <a:prstGeom prst="rect">
            <a:avLst/>
          </a:prstGeom>
          <a:gradFill>
            <a:gsLst>
              <a:gs pos="0">
                <a:srgbClr val="8D2933">
                  <a:alpha val="45000"/>
                </a:srgbClr>
              </a:gs>
              <a:gs pos="100000">
                <a:srgbClr val="FF6600">
                  <a:alpha val="46000"/>
                </a:srgb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0400" rtlCol="0" anchor="t" anchorCtr="1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Arial"/>
                <a:cs typeface="Arial"/>
              </a:rPr>
              <a:t>FC-8</a:t>
            </a:r>
          </a:p>
        </p:txBody>
      </p:sp>
      <p:cxnSp>
        <p:nvCxnSpPr>
          <p:cNvPr id="12" name="Gewinkelte Verbindung 11"/>
          <p:cNvCxnSpPr/>
          <p:nvPr/>
        </p:nvCxnSpPr>
        <p:spPr>
          <a:xfrm>
            <a:off x="1033415" y="2213201"/>
            <a:ext cx="7772400" cy="457200"/>
          </a:xfrm>
          <a:prstGeom prst="bentConnector3">
            <a:avLst>
              <a:gd name="adj1" fmla="val 65839"/>
            </a:avLst>
          </a:prstGeom>
          <a:ln w="41275">
            <a:solidFill>
              <a:schemeClr val="bg1">
                <a:alpha val="61000"/>
              </a:schemeClr>
            </a:solidFill>
            <a:tailEnd type="arrow" w="lg" len="lg"/>
          </a:ln>
          <a:effectLst>
            <a:glow rad="101600">
              <a:schemeClr val="accent5">
                <a:lumMod val="50000"/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 rot="10800000" flipV="1">
            <a:off x="3090815" y="3280001"/>
            <a:ext cx="5638800" cy="381000"/>
          </a:xfrm>
          <a:prstGeom prst="bentConnector3">
            <a:avLst>
              <a:gd name="adj1" fmla="val 45863"/>
            </a:avLst>
          </a:prstGeom>
          <a:ln w="41275">
            <a:solidFill>
              <a:schemeClr val="bg1">
                <a:alpha val="61000"/>
              </a:schemeClr>
            </a:solidFill>
            <a:tailEnd type="none"/>
          </a:ln>
          <a:effectLst>
            <a:glow rad="101600">
              <a:schemeClr val="accent5">
                <a:lumMod val="50000"/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13"/>
          <p:cNvCxnSpPr/>
          <p:nvPr/>
        </p:nvCxnSpPr>
        <p:spPr>
          <a:xfrm rot="16200000" flipH="1">
            <a:off x="2252613" y="4499201"/>
            <a:ext cx="1676400" cy="3"/>
          </a:xfrm>
          <a:prstGeom prst="bentConnector3">
            <a:avLst>
              <a:gd name="adj1" fmla="val 50000"/>
            </a:avLst>
          </a:prstGeom>
          <a:ln w="41275">
            <a:solidFill>
              <a:schemeClr val="bg1">
                <a:alpha val="61000"/>
              </a:schemeClr>
            </a:solidFill>
            <a:tailEnd type="arrow" w="lg" len="lg"/>
          </a:ln>
          <a:effectLst>
            <a:glow rad="101600">
              <a:schemeClr val="accent5">
                <a:lumMod val="50000"/>
                <a:alpha val="75000"/>
              </a:schemeClr>
            </a:glow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9"/>
          <p:cNvSpPr txBox="1"/>
          <p:nvPr/>
        </p:nvSpPr>
        <p:spPr>
          <a:xfrm rot="16200000">
            <a:off x="-621423" y="2048493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From Local Cluster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602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Lustre LNET Setup</a:t>
            </a:r>
            <a:endParaRPr lang="de-DE" dirty="0"/>
          </a:p>
        </p:txBody>
      </p:sp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92745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92745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28428" y="669330"/>
            <a:ext cx="7560840" cy="4977193"/>
          </a:xfrm>
        </p:spPr>
      </p:pic>
      <p:sp>
        <p:nvSpPr>
          <p:cNvPr id="44" name="Inhaltsplatzhalter 2"/>
          <p:cNvSpPr txBox="1">
            <a:spLocks/>
          </p:cNvSpPr>
          <p:nvPr/>
        </p:nvSpPr>
        <p:spPr bwMode="auto">
          <a:xfrm>
            <a:off x="1516461" y="5637882"/>
            <a:ext cx="71287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marL="365223" indent="-365223" algn="l" defTabSz="385513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680" indent="-278990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759190" indent="-287444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143012" indent="-19106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619831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5pPr>
            <a:lvl6pPr marL="2106794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6pPr>
            <a:lvl7pPr marL="2593758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7pPr>
            <a:lvl8pPr marL="3080722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8pPr>
            <a:lvl9pPr marL="3567686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900" dirty="0" err="1" smtClean="0"/>
              <a:t>two</a:t>
            </a:r>
            <a:r>
              <a:rPr lang="de-DE" sz="1900" dirty="0" smtClean="0"/>
              <a:t> </a:t>
            </a:r>
            <a:r>
              <a:rPr lang="de-DE" sz="1900" dirty="0" err="1" smtClean="0"/>
              <a:t>distinct</a:t>
            </a:r>
            <a:r>
              <a:rPr lang="de-DE" sz="1900" dirty="0" smtClean="0"/>
              <a:t> Lustre </a:t>
            </a:r>
            <a:r>
              <a:rPr lang="de-DE" sz="1900" dirty="0" err="1" smtClean="0"/>
              <a:t>networks</a:t>
            </a:r>
            <a:r>
              <a:rPr lang="de-DE" sz="1900" dirty="0" smtClean="0"/>
              <a:t>, </a:t>
            </a:r>
            <a:r>
              <a:rPr lang="de-DE" sz="1900" dirty="0" err="1" smtClean="0"/>
              <a:t>one</a:t>
            </a:r>
            <a:r>
              <a:rPr lang="de-DE" sz="1900" dirty="0" smtClean="0"/>
              <a:t> </a:t>
            </a:r>
            <a:r>
              <a:rPr lang="de-DE" sz="1900" dirty="0" err="1" smtClean="0"/>
              <a:t>for</a:t>
            </a:r>
            <a:r>
              <a:rPr lang="de-DE" sz="1900" dirty="0" smtClean="0"/>
              <a:t> </a:t>
            </a:r>
            <a:r>
              <a:rPr lang="de-DE" sz="1900" dirty="0" err="1" smtClean="0"/>
              <a:t>metadata</a:t>
            </a:r>
            <a:r>
              <a:rPr lang="de-DE" sz="1900" dirty="0" smtClean="0"/>
              <a:t>, </a:t>
            </a:r>
            <a:br>
              <a:rPr lang="de-DE" sz="1900" dirty="0" smtClean="0"/>
            </a:br>
            <a:r>
              <a:rPr lang="de-DE" sz="1900" dirty="0" err="1" smtClean="0"/>
              <a:t>one</a:t>
            </a:r>
            <a:r>
              <a:rPr lang="de-DE" sz="1900" dirty="0" smtClean="0"/>
              <a:t> </a:t>
            </a:r>
            <a:r>
              <a:rPr lang="de-DE" sz="1900" dirty="0" err="1" smtClean="0"/>
              <a:t>for</a:t>
            </a:r>
            <a:r>
              <a:rPr lang="de-DE" sz="1900" dirty="0" smtClean="0"/>
              <a:t> </a:t>
            </a:r>
            <a:r>
              <a:rPr lang="de-DE" sz="1900" dirty="0" err="1" smtClean="0"/>
              <a:t>file</a:t>
            </a:r>
            <a:r>
              <a:rPr lang="de-DE" sz="1900" dirty="0" smtClean="0"/>
              <a:t> </a:t>
            </a:r>
            <a:r>
              <a:rPr lang="de-DE" sz="1900" dirty="0" err="1" smtClean="0"/>
              <a:t>content</a:t>
            </a:r>
            <a:endParaRPr lang="de-DE" sz="1900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7997180" y="5258097"/>
            <a:ext cx="144016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idea&amp;picture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by</a:t>
            </a:r>
            <a:r>
              <a:rPr lang="de-DE" sz="1400" dirty="0" smtClean="0">
                <a:solidFill>
                  <a:schemeClr val="tx1"/>
                </a:solidFill>
              </a:rPr>
              <a:t> Eric Barton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6970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IOR Setup </a:t>
            </a:r>
            <a:r>
              <a:rPr lang="de-DE" dirty="0" err="1" smtClean="0"/>
              <a:t>for</a:t>
            </a:r>
            <a:r>
              <a:rPr lang="de-DE" dirty="0" smtClean="0"/>
              <a:t> Maximum </a:t>
            </a:r>
            <a:r>
              <a:rPr lang="de-DE" dirty="0" err="1" smtClean="0"/>
              <a:t>Bandwidth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242" y="792098"/>
            <a:ext cx="9229113" cy="5439510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900" dirty="0" smtClean="0"/>
              <a:t>24 </a:t>
            </a:r>
            <a:r>
              <a:rPr lang="de-DE" sz="1900" dirty="0" err="1" smtClean="0"/>
              <a:t>clients</a:t>
            </a:r>
            <a:r>
              <a:rPr lang="de-DE" sz="1900" dirty="0" smtClean="0"/>
              <a:t> on </a:t>
            </a:r>
            <a:r>
              <a:rPr lang="de-DE" sz="1900" dirty="0" err="1" smtClean="0"/>
              <a:t>each</a:t>
            </a:r>
            <a:r>
              <a:rPr lang="de-DE" sz="1900" dirty="0" smtClean="0"/>
              <a:t> </a:t>
            </a:r>
            <a:r>
              <a:rPr lang="de-DE" sz="1900" dirty="0" err="1" smtClean="0"/>
              <a:t>site</a:t>
            </a:r>
            <a:endParaRPr lang="de-DE" sz="19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900" dirty="0" smtClean="0"/>
              <a:t>24 </a:t>
            </a:r>
            <a:r>
              <a:rPr lang="de-DE" sz="1900" dirty="0" err="1" smtClean="0"/>
              <a:t>processes</a:t>
            </a:r>
            <a:r>
              <a:rPr lang="de-DE" sz="1900" dirty="0" smtClean="0"/>
              <a:t> per </a:t>
            </a:r>
            <a:r>
              <a:rPr lang="de-DE" sz="1900" dirty="0" err="1" smtClean="0"/>
              <a:t>client</a:t>
            </a:r>
            <a:endParaRPr lang="de-DE" sz="19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900" dirty="0" err="1" smtClean="0"/>
              <a:t>stripe</a:t>
            </a:r>
            <a:r>
              <a:rPr lang="de-DE" sz="1900" dirty="0" smtClean="0"/>
              <a:t> </a:t>
            </a:r>
            <a:r>
              <a:rPr lang="de-DE" sz="1900" dirty="0" err="1" smtClean="0"/>
              <a:t>size</a:t>
            </a:r>
            <a:r>
              <a:rPr lang="de-DE" sz="1900" dirty="0" smtClean="0"/>
              <a:t> 1, 1 </a:t>
            </a:r>
            <a:r>
              <a:rPr lang="de-DE" sz="1900" dirty="0" err="1" smtClean="0"/>
              <a:t>MiB</a:t>
            </a:r>
            <a:r>
              <a:rPr lang="de-DE" sz="1900" dirty="0" smtClean="0"/>
              <a:t> block </a:t>
            </a:r>
            <a:r>
              <a:rPr lang="de-DE" sz="1900" dirty="0" err="1" smtClean="0"/>
              <a:t>size</a:t>
            </a:r>
            <a:endParaRPr lang="de-DE" sz="19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900" dirty="0" err="1" smtClean="0"/>
              <a:t>Direct</a:t>
            </a:r>
            <a:r>
              <a:rPr lang="de-DE" sz="1900" dirty="0" smtClean="0"/>
              <a:t> I/O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pic>
        <p:nvPicPr>
          <p:cNvPr id="40" name="Grafik 7" descr="rx2660_rac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2690" y="2852137"/>
            <a:ext cx="695001" cy="21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8" descr="hp_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5365" y="2397522"/>
            <a:ext cx="568257" cy="3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Grafik 9" descr="S2A9900_full_RACK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5411" y="3135403"/>
            <a:ext cx="714500" cy="19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10" descr="503196_red_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106" y="2906612"/>
            <a:ext cx="759069" cy="1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fik 11" descr="image_large_cluster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2918" y="5322151"/>
            <a:ext cx="1642097" cy="9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4202508506"/>
              </p:ext>
            </p:extLst>
          </p:nvPr>
        </p:nvGraphicFramePr>
        <p:xfrm>
          <a:off x="1333849" y="5463783"/>
          <a:ext cx="720071" cy="499606"/>
        </p:xfrm>
        <a:graphic>
          <a:graphicData uri="http://schemas.openxmlformats.org/presentationml/2006/ole">
            <p:oleObj spid="_x0000_s20519" name="CorelDRAW" r:id="rId10" imgW="1090800" imgH="676800" progId="">
              <p:embed/>
            </p:oleObj>
          </a:graphicData>
        </a:graphic>
      </p:graphicFrame>
      <p:pic>
        <p:nvPicPr>
          <p:cNvPr id="46" name="Picture 12" descr="logo_rg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2115" y="5393746"/>
            <a:ext cx="630932" cy="69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Grafik 14" descr="image_large_cluster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55950" y="5252112"/>
            <a:ext cx="1643490" cy="9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Grafik 15" descr="rx2660_rac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3275" y="2852137"/>
            <a:ext cx="695001" cy="21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Grafik 16" descr="hp_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55949" y="2397522"/>
            <a:ext cx="569650" cy="3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Grafik 17" descr="S2A9900_full_RACK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99583" y="3103497"/>
            <a:ext cx="714501" cy="19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Grafik 18" descr="503196_red_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8235" y="2851554"/>
            <a:ext cx="757677" cy="1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hteck 36"/>
          <p:cNvSpPr>
            <a:spLocks noChangeArrowheads="1"/>
          </p:cNvSpPr>
          <p:nvPr/>
        </p:nvSpPr>
        <p:spPr bwMode="auto">
          <a:xfrm>
            <a:off x="3166758" y="2852137"/>
            <a:ext cx="675502" cy="916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Rechteck 37"/>
          <p:cNvSpPr>
            <a:spLocks noChangeArrowheads="1"/>
          </p:cNvSpPr>
          <p:nvPr/>
        </p:nvSpPr>
        <p:spPr bwMode="auto">
          <a:xfrm>
            <a:off x="3166758" y="3840454"/>
            <a:ext cx="568257" cy="916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Rechteck 39"/>
          <p:cNvSpPr>
            <a:spLocks noChangeArrowheads="1"/>
          </p:cNvSpPr>
          <p:nvPr/>
        </p:nvSpPr>
        <p:spPr bwMode="auto">
          <a:xfrm>
            <a:off x="5648706" y="2852137"/>
            <a:ext cx="676895" cy="916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Rechteck 40"/>
          <p:cNvSpPr>
            <a:spLocks noChangeArrowheads="1"/>
          </p:cNvSpPr>
          <p:nvPr/>
        </p:nvSpPr>
        <p:spPr bwMode="auto">
          <a:xfrm>
            <a:off x="5755950" y="3840454"/>
            <a:ext cx="569651" cy="916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56" name="Gekrümmte Verbindung 46"/>
          <p:cNvCxnSpPr>
            <a:cxnSpLocks noChangeShapeType="1"/>
            <a:stCxn id="60" idx="3"/>
            <a:endCxn id="53" idx="1"/>
          </p:cNvCxnSpPr>
          <p:nvPr/>
        </p:nvCxnSpPr>
        <p:spPr bwMode="auto">
          <a:xfrm>
            <a:off x="1820411" y="4298816"/>
            <a:ext cx="134634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Gekrümmte Verbindung 52"/>
          <p:cNvCxnSpPr>
            <a:cxnSpLocks noChangeShapeType="1"/>
            <a:endCxn id="53" idx="3"/>
          </p:cNvCxnSpPr>
          <p:nvPr/>
        </p:nvCxnSpPr>
        <p:spPr bwMode="auto">
          <a:xfrm flipV="1">
            <a:off x="3733622" y="4299593"/>
            <a:ext cx="1393" cy="1487922"/>
          </a:xfrm>
          <a:prstGeom prst="curvedConnector3">
            <a:avLst>
              <a:gd name="adj1" fmla="val 26287343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Gekrümmte Verbindung 55"/>
          <p:cNvCxnSpPr>
            <a:cxnSpLocks noChangeShapeType="1"/>
            <a:endCxn id="55" idx="1"/>
          </p:cNvCxnSpPr>
          <p:nvPr/>
        </p:nvCxnSpPr>
        <p:spPr bwMode="auto">
          <a:xfrm rot="10800000">
            <a:off x="5755950" y="4299593"/>
            <a:ext cx="1393" cy="1417885"/>
          </a:xfrm>
          <a:prstGeom prst="curvedConnector3">
            <a:avLst>
              <a:gd name="adj1" fmla="val 26913224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Textfeld 65"/>
          <p:cNvSpPr txBox="1">
            <a:spLocks noChangeArrowheads="1"/>
          </p:cNvSpPr>
          <p:nvPr/>
        </p:nvSpPr>
        <p:spPr bwMode="auto">
          <a:xfrm>
            <a:off x="2092614" y="4051833"/>
            <a:ext cx="947096" cy="21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60" name="Rechteck 66"/>
          <p:cNvSpPr>
            <a:spLocks noChangeArrowheads="1"/>
          </p:cNvSpPr>
          <p:nvPr/>
        </p:nvSpPr>
        <p:spPr bwMode="auto">
          <a:xfrm>
            <a:off x="1252154" y="3840454"/>
            <a:ext cx="568257" cy="916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Textfeld 76"/>
          <p:cNvSpPr txBox="1">
            <a:spLocks noChangeArrowheads="1"/>
          </p:cNvSpPr>
          <p:nvPr/>
        </p:nvSpPr>
        <p:spPr bwMode="auto">
          <a:xfrm rot="16200000">
            <a:off x="3495594" y="5015771"/>
            <a:ext cx="1553291" cy="1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DDR IB</a:t>
            </a:r>
          </a:p>
        </p:txBody>
      </p:sp>
      <p:sp>
        <p:nvSpPr>
          <p:cNvPr id="62" name="Textfeld 77"/>
          <p:cNvSpPr txBox="1">
            <a:spLocks noChangeArrowheads="1"/>
          </p:cNvSpPr>
          <p:nvPr/>
        </p:nvSpPr>
        <p:spPr bwMode="auto">
          <a:xfrm rot="16200000">
            <a:off x="4442429" y="4945990"/>
            <a:ext cx="1553291" cy="18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QDR IB</a:t>
            </a:r>
          </a:p>
        </p:txBody>
      </p:sp>
      <p:sp>
        <p:nvSpPr>
          <p:cNvPr id="63" name="Rechteck 78"/>
          <p:cNvSpPr>
            <a:spLocks noChangeArrowheads="1"/>
          </p:cNvSpPr>
          <p:nvPr/>
        </p:nvSpPr>
        <p:spPr bwMode="auto">
          <a:xfrm>
            <a:off x="8030089" y="3700378"/>
            <a:ext cx="569651" cy="916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Textfeld 80"/>
          <p:cNvSpPr txBox="1">
            <a:spLocks noChangeArrowheads="1"/>
          </p:cNvSpPr>
          <p:nvPr/>
        </p:nvSpPr>
        <p:spPr bwMode="auto">
          <a:xfrm>
            <a:off x="6641829" y="4051833"/>
            <a:ext cx="947096" cy="21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65" name="Textfeld 27"/>
          <p:cNvSpPr txBox="1">
            <a:spLocks noChangeArrowheads="1"/>
          </p:cNvSpPr>
          <p:nvPr/>
        </p:nvSpPr>
        <p:spPr bwMode="auto">
          <a:xfrm>
            <a:off x="4430277" y="3133944"/>
            <a:ext cx="1073840" cy="2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66" name="Gerade Verbindung 26"/>
          <p:cNvCxnSpPr>
            <a:cxnSpLocks noChangeShapeType="1"/>
          </p:cNvCxnSpPr>
          <p:nvPr/>
        </p:nvCxnSpPr>
        <p:spPr bwMode="auto">
          <a:xfrm>
            <a:off x="3733622" y="3403201"/>
            <a:ext cx="2023721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Gekrümmte Verbindung 46"/>
          <p:cNvCxnSpPr>
            <a:cxnSpLocks noChangeShapeType="1"/>
          </p:cNvCxnSpPr>
          <p:nvPr/>
        </p:nvCxnSpPr>
        <p:spPr bwMode="auto">
          <a:xfrm flipV="1">
            <a:off x="6325405" y="4298816"/>
            <a:ext cx="1474178" cy="3666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Gebogener Pfeil 67"/>
          <p:cNvSpPr/>
          <p:nvPr/>
        </p:nvSpPr>
        <p:spPr bwMode="auto">
          <a:xfrm>
            <a:off x="2850726" y="3063346"/>
            <a:ext cx="5938542" cy="4518752"/>
          </a:xfrm>
          <a:prstGeom prst="circularArrow">
            <a:avLst>
              <a:gd name="adj1" fmla="val 5558"/>
              <a:gd name="adj2" fmla="val 1139280"/>
              <a:gd name="adj3" fmla="val 19211657"/>
              <a:gd name="adj4" fmla="val 10818197"/>
              <a:gd name="adj5" fmla="val 6775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Gebogener Pfeil 68"/>
          <p:cNvSpPr/>
          <p:nvPr/>
        </p:nvSpPr>
        <p:spPr bwMode="auto">
          <a:xfrm flipH="1">
            <a:off x="1063106" y="2992749"/>
            <a:ext cx="5641355" cy="4518752"/>
          </a:xfrm>
          <a:prstGeom prst="circularArrow">
            <a:avLst>
              <a:gd name="adj1" fmla="val 5558"/>
              <a:gd name="adj2" fmla="val 1139280"/>
              <a:gd name="adj3" fmla="val 19211657"/>
              <a:gd name="adj4" fmla="val 10818197"/>
              <a:gd name="adj5" fmla="val 6775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2850726" y="3839919"/>
            <a:ext cx="1563329" cy="892144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Writing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Freiberg</a:t>
            </a:r>
          </a:p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10,8 GB/S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5267484" y="3817285"/>
            <a:ext cx="1563329" cy="892144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Writing </a:t>
            </a:r>
            <a:r>
              <a:rPr lang="de-DE" sz="1800" dirty="0" err="1" smtClean="0">
                <a:solidFill>
                  <a:schemeClr val="tx1"/>
                </a:solidFill>
              </a:rPr>
              <a:t>to</a:t>
            </a:r>
            <a:r>
              <a:rPr lang="de-DE" sz="1800" dirty="0" smtClean="0">
                <a:solidFill>
                  <a:schemeClr val="tx1"/>
                </a:solidFill>
              </a:rPr>
              <a:t> Dresden</a:t>
            </a:r>
          </a:p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11,1 GB/S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4124299" y="3173141"/>
            <a:ext cx="1524406" cy="59572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49263"/>
            <a:r>
              <a:rPr lang="de-DE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21,9 GB/s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193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LNET </a:t>
            </a:r>
            <a:r>
              <a:rPr lang="de-DE" dirty="0" err="1" smtClean="0"/>
              <a:t>Self</a:t>
            </a:r>
            <a:r>
              <a:rPr lang="de-DE" dirty="0" smtClean="0"/>
              <a:t> Test</a:t>
            </a:r>
            <a:endParaRPr lang="de-DE" dirty="0"/>
          </a:p>
        </p:txBody>
      </p:sp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64332" y="813346"/>
            <a:ext cx="9084074" cy="5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marL="365223" indent="-365223" algn="l" defTabSz="385513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680" indent="-278990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759190" indent="-287444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143012" indent="-19106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619831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5pPr>
            <a:lvl6pPr marL="2106794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6pPr>
            <a:lvl7pPr marL="2593758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7pPr>
            <a:lvl8pPr marL="3080722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8pPr>
            <a:lvl9pPr marL="3567686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dirty="0" smtClean="0"/>
              <a:t>IU has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Lustre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WAN</a:t>
            </a:r>
          </a:p>
          <a:p>
            <a:pPr lvl="2"/>
            <a:r>
              <a:rPr lang="de-DE" dirty="0" smtClean="0"/>
              <a:t>As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Spring 2008 </a:t>
            </a:r>
          </a:p>
          <a:p>
            <a:pPr lvl="2"/>
            <a:r>
              <a:rPr lang="de-DE" dirty="0" smtClean="0"/>
              <a:t>Variable </a:t>
            </a:r>
            <a:r>
              <a:rPr lang="de-DE" dirty="0" err="1" smtClean="0"/>
              <a:t>performance</a:t>
            </a:r>
            <a:r>
              <a:rPr lang="de-DE" dirty="0" smtClean="0"/>
              <a:t> on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pPr lvl="1"/>
            <a:r>
              <a:rPr lang="de-DE" dirty="0" err="1" smtClean="0"/>
              <a:t>Interested</a:t>
            </a:r>
            <a:r>
              <a:rPr lang="de-DE" dirty="0" smtClean="0"/>
              <a:t> in </a:t>
            </a:r>
            <a:r>
              <a:rPr lang="de-DE" dirty="0" err="1" smtClean="0"/>
              <a:t>how</a:t>
            </a:r>
            <a:r>
              <a:rPr lang="de-DE" dirty="0" smtClean="0"/>
              <a:t> LNET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distance</a:t>
            </a:r>
          </a:p>
          <a:p>
            <a:pPr lvl="2"/>
            <a:r>
              <a:rPr lang="de-DE" dirty="0" err="1" smtClean="0"/>
              <a:t>Isolate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pPr lvl="2"/>
            <a:r>
              <a:rPr lang="de-DE" dirty="0" err="1" smtClean="0"/>
              <a:t>Eliminates</a:t>
            </a:r>
            <a:r>
              <a:rPr lang="de-DE" dirty="0" smtClean="0"/>
              <a:t> variable </a:t>
            </a:r>
            <a:r>
              <a:rPr lang="de-DE" dirty="0" err="1" smtClean="0"/>
              <a:t>client</a:t>
            </a:r>
            <a:r>
              <a:rPr lang="de-DE" dirty="0" smtClean="0"/>
              <a:t> and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pPr lvl="1"/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latency</a:t>
            </a:r>
            <a:r>
              <a:rPr lang="de-DE" dirty="0" smtClean="0"/>
              <a:t> in a clean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 lvl="2"/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NetEM</a:t>
            </a:r>
            <a:r>
              <a:rPr lang="de-DE" dirty="0" smtClean="0"/>
              <a:t> </a:t>
            </a: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to </a:t>
            </a:r>
            <a:r>
              <a:rPr lang="de-DE" dirty="0" err="1" smtClean="0"/>
              <a:t>vary</a:t>
            </a:r>
            <a:r>
              <a:rPr lang="de-DE" dirty="0" smtClean="0"/>
              <a:t> </a:t>
            </a:r>
            <a:r>
              <a:rPr lang="de-DE" dirty="0" err="1" smtClean="0"/>
              <a:t>latency</a:t>
            </a:r>
            <a:endParaRPr lang="de-DE" dirty="0" smtClean="0"/>
          </a:p>
          <a:p>
            <a:pPr lvl="2"/>
            <a:r>
              <a:rPr lang="de-DE" dirty="0" smtClean="0"/>
              <a:t>Not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multiple </a:t>
            </a:r>
            <a:r>
              <a:rPr lang="de-DE" dirty="0" err="1" smtClean="0"/>
              <a:t>streams</a:t>
            </a:r>
            <a:endParaRPr lang="de-DE" dirty="0" smtClean="0"/>
          </a:p>
          <a:p>
            <a:pPr lvl="2"/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r>
              <a:rPr lang="de-DE" dirty="0" smtClean="0"/>
              <a:t> will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varying</a:t>
            </a:r>
            <a:r>
              <a:rPr lang="de-DE" dirty="0" smtClean="0"/>
              <a:t> </a:t>
            </a:r>
            <a:r>
              <a:rPr lang="de-DE" dirty="0" err="1" smtClean="0"/>
              <a:t>latency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 100Gb link </a:t>
            </a:r>
            <a:r>
              <a:rPr lang="de-DE" dirty="0" err="1" smtClean="0"/>
              <a:t>provided</a:t>
            </a:r>
            <a:r>
              <a:rPr lang="de-DE" dirty="0" smtClean="0"/>
              <a:t> clean 400KM to test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48197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Single Client LNET </a:t>
            </a:r>
            <a:r>
              <a:rPr lang="de-DE" dirty="0" err="1" smtClean="0"/>
              <a:t>performance</a:t>
            </a:r>
            <a:endParaRPr lang="de-DE" dirty="0"/>
          </a:p>
        </p:txBody>
      </p:sp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64332" y="813346"/>
            <a:ext cx="9084074" cy="5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marL="365223" indent="-365223" algn="l" defTabSz="385513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680" indent="-278990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759190" indent="-287444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143012" indent="-19106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619831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5pPr>
            <a:lvl6pPr marL="2106794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6pPr>
            <a:lvl7pPr marL="2593758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7pPr>
            <a:lvl8pPr marL="3080722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8pPr>
            <a:lvl9pPr marL="3567686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dirty="0" smtClean="0"/>
              <a:t>LNET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endParaRPr lang="de-DE" dirty="0" smtClean="0"/>
          </a:p>
          <a:p>
            <a:pPr lvl="1"/>
            <a:r>
              <a:rPr lang="de-DE" dirty="0" err="1" smtClean="0"/>
              <a:t>Concurrency</a:t>
            </a:r>
            <a:r>
              <a:rPr lang="de-DE" dirty="0" smtClean="0"/>
              <a:t> (</a:t>
            </a:r>
            <a:r>
              <a:rPr lang="de-DE" dirty="0" err="1" smtClean="0"/>
              <a:t>RPCs</a:t>
            </a:r>
            <a:r>
              <a:rPr lang="de-DE" dirty="0" smtClean="0"/>
              <a:t> in </a:t>
            </a:r>
            <a:r>
              <a:rPr lang="de-DE" dirty="0" err="1" smtClean="0"/>
              <a:t>flight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1 to 32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34244" y="2025650"/>
          <a:ext cx="762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073229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LNET </a:t>
            </a:r>
            <a:r>
              <a:rPr lang="de-DE" dirty="0" err="1" smtClean="0"/>
              <a:t>Self</a:t>
            </a:r>
            <a:r>
              <a:rPr lang="de-DE" dirty="0" smtClean="0"/>
              <a:t> Test at 100Gb</a:t>
            </a:r>
            <a:endParaRPr lang="de-DE" dirty="0"/>
          </a:p>
        </p:txBody>
      </p:sp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364332" y="813346"/>
            <a:ext cx="9084074" cy="5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marL="365223" indent="-365223" algn="l" defTabSz="385513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680" indent="-278990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759190" indent="-287444" algn="l" defTabSz="3855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0C0C0"/>
              </a:buClr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1143012" indent="-19106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619831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5pPr>
            <a:lvl6pPr marL="2106794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6pPr>
            <a:lvl7pPr marL="2593758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7pPr>
            <a:lvl8pPr marL="3080722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8pPr>
            <a:lvl9pPr marL="3567686" indent="-192756" algn="l" defTabSz="3855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-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dirty="0" err="1" smtClean="0"/>
              <a:t>With</a:t>
            </a:r>
            <a:r>
              <a:rPr lang="de-DE" dirty="0" smtClean="0"/>
              <a:t> 12 </a:t>
            </a:r>
            <a:r>
              <a:rPr lang="de-DE" dirty="0" err="1" smtClean="0"/>
              <a:t>writers</a:t>
            </a:r>
            <a:r>
              <a:rPr lang="de-DE" dirty="0" smtClean="0"/>
              <a:t> and 12 </a:t>
            </a:r>
            <a:r>
              <a:rPr lang="de-DE" dirty="0" err="1" smtClean="0"/>
              <a:t>readers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ratio</a:t>
            </a:r>
            <a:r>
              <a:rPr lang="de-DE" dirty="0" smtClean="0"/>
              <a:t> of 1:1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to </a:t>
            </a:r>
            <a:r>
              <a:rPr lang="de-DE" dirty="0" err="1" smtClean="0"/>
              <a:t>achieve</a:t>
            </a:r>
            <a:r>
              <a:rPr lang="de-DE" dirty="0" smtClean="0"/>
              <a:t> 11.007 </a:t>
            </a:r>
            <a:r>
              <a:rPr lang="de-DE" dirty="0" err="1" smtClean="0"/>
              <a:t>Gbyte</a:t>
            </a:r>
            <a:r>
              <a:rPr lang="de-DE" dirty="0" smtClean="0"/>
              <a:t> (88.05%)</a:t>
            </a:r>
          </a:p>
          <a:p>
            <a:pPr lvl="1"/>
            <a:r>
              <a:rPr lang="de-DE" dirty="0" err="1" smtClean="0"/>
              <a:t>Using</a:t>
            </a:r>
            <a:r>
              <a:rPr lang="de-DE" dirty="0" smtClean="0"/>
              <a:t> 12 </a:t>
            </a:r>
            <a:r>
              <a:rPr lang="de-DE" dirty="0" err="1" smtClean="0"/>
              <a:t>writers</a:t>
            </a:r>
            <a:r>
              <a:rPr lang="de-DE" dirty="0" smtClean="0"/>
              <a:t> and 16 </a:t>
            </a:r>
            <a:r>
              <a:rPr lang="de-DE" dirty="0" err="1" smtClean="0"/>
              <a:t>readers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ratio</a:t>
            </a:r>
            <a:r>
              <a:rPr lang="de-DE" dirty="0" smtClean="0"/>
              <a:t> of 12:16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to </a:t>
            </a:r>
            <a:r>
              <a:rPr lang="de-DE" dirty="0" err="1" smtClean="0"/>
              <a:t>achieve</a:t>
            </a:r>
            <a:r>
              <a:rPr lang="de-DE" dirty="0" smtClean="0"/>
              <a:t> 12.049 </a:t>
            </a:r>
            <a:r>
              <a:rPr lang="de-DE" dirty="0" err="1" smtClean="0"/>
              <a:t>Gbyte</a:t>
            </a:r>
            <a:r>
              <a:rPr lang="de-DE" dirty="0" smtClean="0"/>
              <a:t> (96.39%)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073229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IOZONE Setup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I/O</a:t>
            </a:r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712283" y="4773786"/>
            <a:ext cx="8725057" cy="1368152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1 Client in Dresden vs. 1 Client in Freiberg (200km </a:t>
            </a:r>
            <a:r>
              <a:rPr lang="de-DE" dirty="0" err="1" smtClean="0"/>
              <a:t>and</a:t>
            </a:r>
            <a:r>
              <a:rPr lang="de-DE" dirty="0" smtClean="0"/>
              <a:t> 400km)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IOZONE Benchmark, </a:t>
            </a:r>
            <a:r>
              <a:rPr lang="de-DE" dirty="0" err="1" smtClean="0"/>
              <a:t>one</a:t>
            </a:r>
            <a:r>
              <a:rPr lang="de-DE" dirty="0" smtClean="0"/>
              <a:t> S2A 9900 in Dresden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how</a:t>
            </a:r>
            <a:r>
              <a:rPr lang="de-DE" dirty="0" smtClean="0"/>
              <a:t> „</a:t>
            </a:r>
            <a:r>
              <a:rPr lang="de-DE" dirty="0" err="1" smtClean="0"/>
              <a:t>interactive</a:t>
            </a:r>
            <a:r>
              <a:rPr lang="de-DE" dirty="0" smtClean="0"/>
              <a:t>“ </a:t>
            </a:r>
            <a:r>
              <a:rPr lang="de-DE" dirty="0" err="1" smtClean="0"/>
              <a:t>can</a:t>
            </a:r>
            <a:r>
              <a:rPr lang="de-DE" dirty="0" smtClean="0"/>
              <a:t> a 100GbE link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endParaRPr lang="de-DE" dirty="0" smtClean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7904" y="1565146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341" y="1101448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4201" y="1854071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3186" y="1620709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980684888"/>
              </p:ext>
            </p:extLst>
          </p:nvPr>
        </p:nvGraphicFramePr>
        <p:xfrm>
          <a:off x="3964732" y="3724791"/>
          <a:ext cx="1140338" cy="708025"/>
        </p:xfrm>
        <a:graphic>
          <a:graphicData uri="http://schemas.openxmlformats.org/presentationml/2006/ole">
            <p:oleObj spid="_x0000_s21541" name="CorelDRAW" r:id="rId8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4027" y="3724791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0654" y="1565146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2090" y="1101448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4180929" y="1565146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4180929" y="2573209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7009854" y="1565146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7132091" y="2573209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2646363" y="3040728"/>
            <a:ext cx="153456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2956620" y="278881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1998663" y="2573209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5621089" y="1852583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4827041" y="2127220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Gebogener Pfeil 2"/>
          <p:cNvSpPr/>
          <p:nvPr/>
        </p:nvSpPr>
        <p:spPr bwMode="auto">
          <a:xfrm flipH="1" flipV="1">
            <a:off x="-139724" y="1029370"/>
            <a:ext cx="8712968" cy="2694773"/>
          </a:xfrm>
          <a:prstGeom prst="circularArrow">
            <a:avLst>
              <a:gd name="adj1" fmla="val 3932"/>
              <a:gd name="adj2" fmla="val 636428"/>
              <a:gd name="adj3" fmla="val 19441619"/>
              <a:gd name="adj4" fmla="val 11519382"/>
              <a:gd name="adj5" fmla="val 8738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Gebogener Pfeil 36"/>
          <p:cNvSpPr/>
          <p:nvPr/>
        </p:nvSpPr>
        <p:spPr bwMode="auto">
          <a:xfrm flipH="1">
            <a:off x="1783184" y="1708568"/>
            <a:ext cx="3043856" cy="1440160"/>
          </a:xfrm>
          <a:prstGeom prst="circularArrow">
            <a:avLst>
              <a:gd name="adj1" fmla="val 7097"/>
              <a:gd name="adj2" fmla="val 1139280"/>
              <a:gd name="adj3" fmla="val 19087797"/>
              <a:gd name="adj4" fmla="val 11552211"/>
              <a:gd name="adj5" fmla="val 14482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32884" y="2140615"/>
            <a:ext cx="132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200km,400km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7850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Small File I/O (</a:t>
            </a:r>
            <a:r>
              <a:rPr lang="de-DE" dirty="0"/>
              <a:t>1) </a:t>
            </a:r>
            <a:r>
              <a:rPr lang="de-DE" dirty="0" smtClean="0"/>
              <a:t>– </a:t>
            </a:r>
            <a:r>
              <a:rPr lang="de-DE" dirty="0" err="1" smtClean="0"/>
              <a:t>Measurements</a:t>
            </a:r>
            <a:r>
              <a:rPr lang="de-DE" dirty="0" smtClean="0"/>
              <a:t> 200km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graphicFrame>
        <p:nvGraphicFramePr>
          <p:cNvPr id="8" name="Diagram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737722830"/>
              </p:ext>
            </p:extLst>
          </p:nvPr>
        </p:nvGraphicFramePr>
        <p:xfrm>
          <a:off x="0" y="669330"/>
          <a:ext cx="99456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718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Small File I/O (2) – </a:t>
            </a:r>
            <a:r>
              <a:rPr lang="de-DE" dirty="0" err="1" smtClean="0"/>
              <a:t>Measurements</a:t>
            </a:r>
            <a:r>
              <a:rPr lang="de-DE" dirty="0" smtClean="0"/>
              <a:t> 400km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graphicFrame>
        <p:nvGraphicFramePr>
          <p:cNvPr id="9" name="Diagram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127469114"/>
              </p:ext>
            </p:extLst>
          </p:nvPr>
        </p:nvGraphicFramePr>
        <p:xfrm>
          <a:off x="0" y="669330"/>
          <a:ext cx="99456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hteckige Legende 2"/>
          <p:cNvSpPr/>
          <p:nvPr/>
        </p:nvSpPr>
        <p:spPr bwMode="auto">
          <a:xfrm>
            <a:off x="1444452" y="3189610"/>
            <a:ext cx="1080120" cy="432048"/>
          </a:xfrm>
          <a:prstGeom prst="wedgeRectCallout">
            <a:avLst>
              <a:gd name="adj1" fmla="val -67964"/>
              <a:gd name="adj2" fmla="val 4839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err="1" smtClean="0">
                <a:solidFill>
                  <a:schemeClr val="tx1"/>
                </a:solidFill>
                <a:latin typeface="Univers 45 Light" pitchFamily="2" charset="0"/>
              </a:rPr>
              <a:t>measurement</a:t>
            </a:r>
            <a:r>
              <a:rPr lang="de-DE" sz="1200" dirty="0">
                <a:solidFill>
                  <a:schemeClr val="tx1"/>
                </a:solidFill>
                <a:latin typeface="Univers 45 Light" pitchFamily="2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nivers 45 Light" pitchFamily="2" charset="0"/>
              </a:rPr>
              <a:t>error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951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Small File I/O (3) -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242" y="720090"/>
            <a:ext cx="9229113" cy="5709880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observations</a:t>
            </a:r>
            <a:endParaRPr lang="de-DE" sz="1600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1 MB all </a:t>
            </a:r>
            <a:r>
              <a:rPr lang="de-DE" sz="1600" dirty="0" err="1" smtClean="0"/>
              <a:t>graphs</a:t>
            </a:r>
            <a:r>
              <a:rPr lang="de-DE" sz="1600" dirty="0" smtClean="0"/>
              <a:t> </a:t>
            </a:r>
            <a:r>
              <a:rPr lang="de-DE" sz="1600" dirty="0" err="1" smtClean="0"/>
              <a:t>look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same</a:t>
            </a:r>
            <a:endParaRPr lang="de-DE" sz="1600" dirty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stripe</a:t>
            </a:r>
            <a:r>
              <a:rPr lang="de-DE" sz="1600" dirty="0" smtClean="0"/>
              <a:t> </a:t>
            </a:r>
            <a:r>
              <a:rPr lang="de-DE" sz="1600" dirty="0" err="1" smtClean="0"/>
              <a:t>takes</a:t>
            </a:r>
            <a:r>
              <a:rPr lang="de-DE" sz="1600" dirty="0" smtClean="0"/>
              <a:t> a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close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latency</a:t>
            </a:r>
            <a:endParaRPr lang="de-DE" sz="1600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each</a:t>
            </a:r>
            <a:r>
              <a:rPr lang="de-DE" sz="1600" dirty="0" smtClean="0"/>
              <a:t> additional MB on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stripe</a:t>
            </a:r>
            <a:r>
              <a:rPr lang="de-DE" sz="1600" dirty="0" smtClean="0"/>
              <a:t> </a:t>
            </a:r>
            <a:r>
              <a:rPr lang="de-DE" sz="1600" dirty="0" err="1" smtClean="0"/>
              <a:t>takes</a:t>
            </a:r>
            <a:r>
              <a:rPr lang="de-DE" sz="1600" dirty="0" smtClean="0"/>
              <a:t> an additional </a:t>
            </a:r>
            <a:r>
              <a:rPr lang="de-DE" sz="1600" dirty="0" err="1" smtClean="0"/>
              <a:t>penalty</a:t>
            </a:r>
            <a:endParaRPr lang="de-DE" sz="16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possible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endParaRPr lang="de-DE" sz="1600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latency</a:t>
            </a:r>
            <a:r>
              <a:rPr lang="de-DE" sz="1600" dirty="0" smtClean="0"/>
              <a:t>, #</a:t>
            </a:r>
            <a:r>
              <a:rPr lang="de-DE" sz="1600" dirty="0" err="1" smtClean="0"/>
              <a:t>rpcs</a:t>
            </a:r>
            <a:r>
              <a:rPr lang="de-DE" sz="1600" dirty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</a:t>
            </a:r>
            <a:r>
              <a:rPr lang="de-DE" sz="1600" dirty="0" err="1" smtClean="0"/>
              <a:t>file</a:t>
            </a:r>
            <a:r>
              <a:rPr lang="de-DE" sz="1600" dirty="0" smtClean="0"/>
              <a:t> </a:t>
            </a:r>
            <a:r>
              <a:rPr lang="de-DE" sz="1600" dirty="0" err="1" smtClean="0"/>
              <a:t>size</a:t>
            </a:r>
            <a:r>
              <a:rPr lang="de-DE" sz="1600" dirty="0" smtClean="0"/>
              <a:t>),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per </a:t>
            </a:r>
            <a:r>
              <a:rPr lang="de-DE" sz="1600" dirty="0" err="1" smtClean="0"/>
              <a:t>stripe</a:t>
            </a:r>
            <a:r>
              <a:rPr lang="de-DE" sz="1600" dirty="0" smtClean="0"/>
              <a:t>,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per MB, </a:t>
            </a:r>
            <a:r>
              <a:rPr lang="de-DE" sz="1600" dirty="0" err="1" smtClean="0"/>
              <a:t>memory</a:t>
            </a:r>
            <a:r>
              <a:rPr lang="de-DE" sz="1600" dirty="0" smtClean="0"/>
              <a:t> </a:t>
            </a:r>
            <a:r>
              <a:rPr lang="de-DE" sz="1600" dirty="0" err="1" smtClean="0"/>
              <a:t>bandwidth</a:t>
            </a:r>
            <a:r>
              <a:rPr lang="de-DE" sz="1600" dirty="0" smtClean="0"/>
              <a:t>, </a:t>
            </a:r>
            <a:r>
              <a:rPr lang="de-DE" sz="1600" dirty="0" err="1" smtClean="0"/>
              <a:t>network</a:t>
            </a:r>
            <a:r>
              <a:rPr lang="de-DE" sz="1600" dirty="0" smtClean="0"/>
              <a:t> </a:t>
            </a:r>
            <a:r>
              <a:rPr lang="de-DE" sz="1600" dirty="0" err="1" smtClean="0"/>
              <a:t>bandwidth</a:t>
            </a:r>
            <a:endParaRPr lang="de-DE" sz="1600" dirty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best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now</a:t>
            </a:r>
            <a:r>
              <a:rPr lang="de-DE" sz="1600" dirty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two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:</a:t>
            </a:r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stripe</a:t>
            </a:r>
            <a:r>
              <a:rPr lang="de-DE" sz="1600" dirty="0" smtClean="0"/>
              <a:t>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per </a:t>
            </a:r>
            <a:r>
              <a:rPr lang="de-DE" sz="1600" dirty="0" err="1" smtClean="0"/>
              <a:t>stripe</a:t>
            </a:r>
            <a:r>
              <a:rPr lang="de-DE" sz="1600" dirty="0" smtClean="0"/>
              <a:t>, </a:t>
            </a:r>
            <a:r>
              <a:rPr lang="de-DE" sz="1600" dirty="0" err="1" smtClean="0"/>
              <a:t>where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time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slightly</a:t>
            </a:r>
            <a:r>
              <a:rPr lang="de-DE" sz="1600" dirty="0" smtClean="0"/>
              <a:t> </a:t>
            </a:r>
            <a:r>
              <a:rPr lang="de-DE" sz="1600" dirty="0" err="1" smtClean="0"/>
              <a:t>above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latency</a:t>
            </a:r>
            <a:endParaRPr lang="de-DE" sz="1600" dirty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penalty</a:t>
            </a:r>
            <a:r>
              <a:rPr lang="de-DE" sz="1600" dirty="0" smtClean="0"/>
              <a:t> per MB, </a:t>
            </a:r>
            <a:r>
              <a:rPr lang="de-DE" sz="1600" dirty="0" err="1" smtClean="0"/>
              <a:t>where</a:t>
            </a:r>
            <a:r>
              <a:rPr lang="de-DE" sz="1600" dirty="0" smtClean="0"/>
              <a:t> </a:t>
            </a:r>
            <a:r>
              <a:rPr lang="de-DE" sz="1600" dirty="0" err="1" smtClean="0"/>
              <a:t>penalty</a:t>
            </a:r>
            <a:r>
              <a:rPr lang="de-DE" sz="1600" dirty="0" smtClean="0"/>
              <a:t> time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inverse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clients</a:t>
            </a:r>
            <a:r>
              <a:rPr lang="de-DE" sz="1600" dirty="0" smtClean="0"/>
              <a:t>‘ </a:t>
            </a:r>
            <a:r>
              <a:rPr lang="de-DE" sz="1600" dirty="0" err="1" smtClean="0"/>
              <a:t>network</a:t>
            </a:r>
            <a:r>
              <a:rPr lang="de-DE" sz="1600" dirty="0" smtClean="0"/>
              <a:t> </a:t>
            </a:r>
            <a:r>
              <a:rPr lang="de-DE" sz="1600" dirty="0" err="1" smtClean="0"/>
              <a:t>bandwidth</a:t>
            </a:r>
            <a:endParaRPr lang="de-DE" sz="16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concluded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:</a:t>
            </a:r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contacts</a:t>
            </a:r>
            <a:r>
              <a:rPr lang="de-DE" sz="1600" dirty="0" smtClean="0"/>
              <a:t> OSS </a:t>
            </a:r>
            <a:r>
              <a:rPr lang="de-DE" sz="1600" dirty="0" err="1" smtClean="0"/>
              <a:t>servers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stripe</a:t>
            </a:r>
            <a:r>
              <a:rPr lang="de-DE" sz="1600" dirty="0" smtClean="0"/>
              <a:t> in a </a:t>
            </a:r>
            <a:r>
              <a:rPr lang="de-DE" sz="1600" dirty="0" err="1" smtClean="0"/>
              <a:t>sequential</a:t>
            </a:r>
            <a:r>
              <a:rPr lang="de-DE" sz="1600" dirty="0" smtClean="0"/>
              <a:t> </a:t>
            </a:r>
            <a:r>
              <a:rPr lang="de-DE" sz="1600" dirty="0" err="1" smtClean="0"/>
              <a:t>fashion</a:t>
            </a:r>
            <a:r>
              <a:rPr lang="de-DE" sz="1600" dirty="0" smtClean="0"/>
              <a:t> –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really</a:t>
            </a:r>
            <a:r>
              <a:rPr lang="de-DE" sz="1600" dirty="0" smtClean="0"/>
              <a:t> </a:t>
            </a:r>
            <a:r>
              <a:rPr lang="de-DE" sz="1600" dirty="0" err="1" smtClean="0"/>
              <a:t>bad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WAN </a:t>
            </a:r>
            <a:r>
              <a:rPr lang="de-DE" sz="1600" dirty="0" err="1" smtClean="0"/>
              <a:t>file</a:t>
            </a:r>
            <a:r>
              <a:rPr lang="de-DE" sz="1600" dirty="0" smtClean="0"/>
              <a:t> </a:t>
            </a:r>
            <a:r>
              <a:rPr lang="de-DE" sz="1600" dirty="0" err="1" smtClean="0"/>
              <a:t>systems</a:t>
            </a:r>
            <a:endParaRPr lang="de-DE" sz="1600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sz="1600" dirty="0" err="1" smtClean="0"/>
              <a:t>allthough</a:t>
            </a:r>
            <a:r>
              <a:rPr lang="de-DE" sz="1600" dirty="0" smtClean="0"/>
              <a:t> </a:t>
            </a:r>
            <a:r>
              <a:rPr lang="de-DE" sz="1600" dirty="0" err="1" smtClean="0"/>
              <a:t>client</a:t>
            </a:r>
            <a:r>
              <a:rPr lang="de-DE" sz="1600" dirty="0" smtClean="0"/>
              <a:t> </a:t>
            </a:r>
            <a:r>
              <a:rPr lang="de-DE" sz="1600" dirty="0" err="1" smtClean="0"/>
              <a:t>cache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enabled</a:t>
            </a:r>
            <a:r>
              <a:rPr lang="de-DE" sz="1600" dirty="0" smtClean="0"/>
              <a:t>,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returns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I/O </a:t>
            </a:r>
            <a:r>
              <a:rPr lang="de-DE" sz="1600" dirty="0" err="1" smtClean="0"/>
              <a:t>call</a:t>
            </a:r>
            <a:r>
              <a:rPr lang="de-DE" sz="1600" dirty="0" smtClean="0"/>
              <a:t> </a:t>
            </a:r>
            <a:r>
              <a:rPr lang="de-DE" sz="1600" b="1" dirty="0" smtClean="0"/>
              <a:t>after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RPC </a:t>
            </a:r>
            <a:r>
              <a:rPr lang="de-DE" sz="1600" dirty="0" err="1" smtClean="0"/>
              <a:t>is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wire</a:t>
            </a:r>
            <a:r>
              <a:rPr lang="de-DE" sz="1600" dirty="0" smtClean="0"/>
              <a:t> (</a:t>
            </a:r>
            <a:r>
              <a:rPr lang="de-DE" sz="1600" dirty="0" err="1" smtClean="0"/>
              <a:t>and</a:t>
            </a:r>
            <a:r>
              <a:rPr lang="de-DE" sz="1600" dirty="0" smtClean="0"/>
              <a:t> not after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inside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kernel</a:t>
            </a:r>
            <a:r>
              <a:rPr lang="de-DE" sz="1600" dirty="0" smtClean="0"/>
              <a:t>) –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really</a:t>
            </a:r>
            <a:r>
              <a:rPr lang="de-DE" sz="1600" dirty="0" smtClean="0"/>
              <a:t> </a:t>
            </a:r>
            <a:r>
              <a:rPr lang="de-DE" sz="1600" dirty="0" err="1" smtClean="0"/>
              <a:t>necessary</a:t>
            </a:r>
            <a:r>
              <a:rPr lang="de-DE" sz="1600" dirty="0"/>
              <a:t>?</a:t>
            </a:r>
            <a:endParaRPr lang="de-DE" sz="1600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endParaRPr lang="de-DE" sz="1600" dirty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endParaRPr lang="de-DE" sz="160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35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Overall </a:t>
            </a:r>
            <a:r>
              <a:rPr lang="de-DE" dirty="0" err="1" smtClean="0"/>
              <a:t>Testbed</a:t>
            </a:r>
            <a:r>
              <a:rPr lang="de-DE" dirty="0" smtClean="0"/>
              <a:t> Setup </a:t>
            </a:r>
            <a:r>
              <a:rPr lang="de-DE" dirty="0" err="1" smtClean="0"/>
              <a:t>and</a:t>
            </a:r>
            <a:r>
              <a:rPr lang="de-DE" dirty="0" smtClean="0"/>
              <a:t> Hardware</a:t>
            </a:r>
          </a:p>
          <a:p>
            <a:pPr lvl="1"/>
            <a:r>
              <a:rPr lang="de-DE" dirty="0" smtClean="0"/>
              <a:t>Sub-Project 2 – Parallel File Systems</a:t>
            </a:r>
          </a:p>
          <a:p>
            <a:pPr lvl="1"/>
            <a:r>
              <a:rPr lang="de-DE" dirty="0" smtClean="0"/>
              <a:t>Peak </a:t>
            </a:r>
            <a:r>
              <a:rPr lang="de-DE" dirty="0" err="1" smtClean="0"/>
              <a:t>Bandwidth</a:t>
            </a:r>
            <a:r>
              <a:rPr lang="de-DE" dirty="0" smtClean="0"/>
              <a:t> Setup</a:t>
            </a:r>
          </a:p>
          <a:p>
            <a:pPr lvl="1"/>
            <a:r>
              <a:rPr lang="de-DE" dirty="0" smtClean="0"/>
              <a:t>LNET – Tests</a:t>
            </a:r>
          </a:p>
          <a:p>
            <a:pPr lvl="1"/>
            <a:r>
              <a:rPr lang="de-DE" dirty="0" smtClean="0"/>
              <a:t>Details </a:t>
            </a:r>
            <a:r>
              <a:rPr lang="de-DE" dirty="0" err="1" smtClean="0"/>
              <a:t>of</a:t>
            </a:r>
            <a:r>
              <a:rPr lang="de-DE" dirty="0" smtClean="0"/>
              <a:t> Small File I/O in </a:t>
            </a:r>
            <a:r>
              <a:rPr lang="de-DE" dirty="0" err="1" smtClean="0"/>
              <a:t>the</a:t>
            </a:r>
            <a:r>
              <a:rPr lang="de-DE" dirty="0" smtClean="0"/>
              <a:t> WAN</a:t>
            </a:r>
          </a:p>
          <a:p>
            <a:pPr lvl="1"/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242" y="792098"/>
            <a:ext cx="9229113" cy="5439510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endParaRPr lang="de-DE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Lustre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endParaRPr lang="de-DE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reused</a:t>
            </a:r>
            <a:r>
              <a:rPr lang="de-DE" dirty="0" smtClean="0"/>
              <a:t> ZIH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DDN </a:t>
            </a:r>
            <a:r>
              <a:rPr lang="de-DE" dirty="0" err="1" smtClean="0"/>
              <a:t>port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 smtClean="0"/>
          </a:p>
          <a:p>
            <a:pPr lvl="2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traces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IOR </a:t>
            </a:r>
            <a:r>
              <a:rPr lang="de-DE" dirty="0" err="1" smtClean="0"/>
              <a:t>events</a:t>
            </a:r>
            <a:r>
              <a:rPr lang="de-DE" dirty="0" smtClean="0"/>
              <a:t>, ALU </a:t>
            </a:r>
            <a:r>
              <a:rPr lang="de-DE" dirty="0" err="1" smtClean="0"/>
              <a:t>router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, DDN, etc.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err="1" smtClean="0"/>
              <a:t>FhGFS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22,58 GB/s </a:t>
            </a:r>
            <a:r>
              <a:rPr lang="de-DE" dirty="0" err="1" smtClean="0"/>
              <a:t>bidirectional</a:t>
            </a:r>
            <a:r>
              <a:rPr lang="de-DE" dirty="0" smtClean="0"/>
              <a:t>, 12,4 GB/s </a:t>
            </a:r>
            <a:r>
              <a:rPr lang="de-DE" dirty="0" err="1" smtClean="0"/>
              <a:t>unidirectional</a:t>
            </a:r>
            <a:endParaRPr lang="de-DE" dirty="0" smtClean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endParaRPr lang="de-DE" dirty="0"/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endParaRPr lang="de-DE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267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29670" algn="l"/>
                <a:tab pos="1859341" algn="l"/>
                <a:tab pos="2789011" algn="l"/>
                <a:tab pos="3718682" algn="l"/>
                <a:tab pos="4648352" algn="l"/>
                <a:tab pos="5578023" algn="l"/>
                <a:tab pos="6507693" algn="l"/>
                <a:tab pos="7437364" algn="l"/>
                <a:tab pos="8367034" algn="l"/>
                <a:tab pos="9296705" algn="l"/>
                <a:tab pos="10226375" algn="l"/>
              </a:tabLst>
            </a:pPr>
            <a:r>
              <a:rPr lang="de-DE" dirty="0" smtClean="0"/>
              <a:t>Fragen?</a:t>
            </a:r>
            <a:endParaRPr lang="de-DE" dirty="0"/>
          </a:p>
        </p:txBody>
      </p:sp>
      <p:pic>
        <p:nvPicPr>
          <p:cNvPr id="5" name="Grafik 4" descr="question_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47" y="2056963"/>
            <a:ext cx="2107316" cy="2005622"/>
          </a:xfrm>
          <a:prstGeom prst="rect">
            <a:avLst/>
          </a:prstGeom>
          <a:effectLst>
            <a:glow rad="228600">
              <a:srgbClr val="924732">
                <a:alpha val="67000"/>
              </a:srgb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40796" y="5206393"/>
            <a:ext cx="2636113" cy="11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83736" y="779323"/>
            <a:ext cx="2713484" cy="7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04892" y="3963698"/>
            <a:ext cx="200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GPFS</a:t>
            </a:r>
            <a:endParaRPr lang="de-DE" sz="4800" b="1" dirty="0">
              <a:solidFill>
                <a:schemeClr val="tx1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2364" y="5529736"/>
            <a:ext cx="2592288" cy="570303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3526" y="3045594"/>
            <a:ext cx="991517" cy="133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2364" y="1669079"/>
            <a:ext cx="2211540" cy="9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rafik 58" descr="800px-Alcatel_Lucent_Logo.svg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80956" y="1786285"/>
            <a:ext cx="3085355" cy="8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 descr="hp_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4532" y="4514737"/>
            <a:ext cx="1712531" cy="8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logo_rg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37140" y="4272262"/>
            <a:ext cx="1231810" cy="12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90705" y="885704"/>
            <a:ext cx="3424492" cy="6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57679" y="2845802"/>
            <a:ext cx="3315036" cy="6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3293" y="74613"/>
            <a:ext cx="8435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Analyse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(1) – </a:t>
            </a:r>
            <a:r>
              <a:rPr kumimoji="0" lang="de-DE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DDN 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d 4" descr="ddn_run_r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21" y="907818"/>
            <a:ext cx="7479323" cy="5306128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0069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2244" y="-264580"/>
            <a:ext cx="9445136" cy="755945"/>
          </a:xfrm>
        </p:spPr>
        <p:txBody>
          <a:bodyPr/>
          <a:lstStyle/>
          <a:p>
            <a:r>
              <a:rPr lang="de-DE" dirty="0" smtClean="0"/>
              <a:t>IOZONE Resultate für 8GB-Dateien und verschiedene Blockgrößen</a:t>
            </a:r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285683" y="4917802"/>
            <a:ext cx="9229113" cy="1368152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1 Client in Dresden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mittelgroße Dateien mit dem IOZONE Benchmark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nur eine S2A 9900 in Dresden verwendet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028659239"/>
              </p:ext>
            </p:extLst>
          </p:nvPr>
        </p:nvGraphicFramePr>
        <p:xfrm>
          <a:off x="385539" y="669330"/>
          <a:ext cx="9267825" cy="4171950"/>
        </p:xfrm>
        <a:graphic>
          <a:graphicData uri="http://schemas.openxmlformats.org/presentationml/2006/ole">
            <p:oleObj spid="_x0000_s15423" name="Arbeitsblatt" r:id="rId5" imgW="9267990" imgH="417206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4108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2244" y="-264580"/>
            <a:ext cx="9445136" cy="755945"/>
          </a:xfrm>
        </p:spPr>
        <p:txBody>
          <a:bodyPr/>
          <a:lstStyle/>
          <a:p>
            <a:r>
              <a:rPr lang="de-DE" dirty="0" smtClean="0"/>
              <a:t>IOZONE Resultate für 16K-Dateien und verschiedene Blockgrößen (Freiberg)</a:t>
            </a:r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285683" y="4917802"/>
            <a:ext cx="9229113" cy="1368152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1 Client in Freiberg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Schreiben einer Datei mit variierender Dateigröße </a:t>
            </a:r>
            <a:r>
              <a:rPr lang="de-DE" dirty="0"/>
              <a:t>zwischen 64KiB und 512 </a:t>
            </a:r>
            <a:r>
              <a:rPr lang="de-DE" dirty="0" err="1"/>
              <a:t>MiB</a:t>
            </a:r>
            <a:r>
              <a:rPr lang="de-DE" dirty="0"/>
              <a:t> </a:t>
            </a:r>
            <a:r>
              <a:rPr lang="de-DE" dirty="0" smtClean="0"/>
              <a:t>und verschiedenem </a:t>
            </a:r>
            <a:r>
              <a:rPr lang="de-DE" dirty="0" err="1" smtClean="0"/>
              <a:t>Striping</a:t>
            </a:r>
            <a:r>
              <a:rPr lang="de-DE" dirty="0" smtClean="0"/>
              <a:t> zwischen 1 und 24, feste Blockgröße von 64KB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207209708"/>
              </p:ext>
            </p:extLst>
          </p:nvPr>
        </p:nvGraphicFramePr>
        <p:xfrm>
          <a:off x="385763" y="673100"/>
          <a:ext cx="9172575" cy="3724275"/>
        </p:xfrm>
        <a:graphic>
          <a:graphicData uri="http://schemas.openxmlformats.org/presentationml/2006/ole">
            <p:oleObj spid="_x0000_s13418" name="Arbeitsblatt" r:id="rId4" imgW="9172664" imgH="3724121" progId="Excel.Sheet.12">
              <p:embed/>
            </p:oleObj>
          </a:graphicData>
        </a:graphic>
      </p:graphicFrame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2906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Performance Analyse </a:t>
            </a:r>
            <a:r>
              <a:rPr lang="de-DE" dirty="0" smtClean="0">
                <a:solidFill>
                  <a:schemeClr val="tx1"/>
                </a:solidFill>
              </a:rPr>
              <a:t>(2) – </a:t>
            </a:r>
            <a:r>
              <a:rPr lang="de-DE" dirty="0" smtClean="0"/>
              <a:t>Infrastruktur-Instrumentierung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3860" y="907367"/>
            <a:ext cx="8839218" cy="5306579"/>
          </a:xfrm>
        </p:spPr>
      </p:pic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61266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Performance Analyse </a:t>
            </a:r>
            <a:r>
              <a:rPr lang="de-DE" dirty="0" smtClean="0">
                <a:solidFill>
                  <a:schemeClr val="tx1"/>
                </a:solidFill>
              </a:rPr>
              <a:t>(3) </a:t>
            </a:r>
            <a:r>
              <a:rPr lang="de-DE" dirty="0">
                <a:solidFill>
                  <a:schemeClr val="tx1"/>
                </a:solidFill>
              </a:rPr>
              <a:t>– </a:t>
            </a:r>
            <a:r>
              <a:rPr lang="de-DE" dirty="0" smtClean="0"/>
              <a:t>Ein Port schneller</a:t>
            </a:r>
            <a:endParaRPr lang="de-DE" dirty="0"/>
          </a:p>
        </p:txBody>
      </p:sp>
      <p:pic>
        <p:nvPicPr>
          <p:cNvPr id="4" name="Grafik 3" descr="stor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428" y="948294"/>
            <a:ext cx="7848872" cy="51936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283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Performance Analyse (3) – </a:t>
            </a:r>
            <a:r>
              <a:rPr lang="de-DE" dirty="0" smtClean="0"/>
              <a:t>Media Error on SATA Disk</a:t>
            </a:r>
            <a:endParaRPr lang="de-DE" dirty="0"/>
          </a:p>
        </p:txBody>
      </p:sp>
      <p:pic>
        <p:nvPicPr>
          <p:cNvPr id="4" name="Grafik 3" descr="story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428" y="948294"/>
            <a:ext cx="7848872" cy="51936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6155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Resultat IOR Unidirektional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1493068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221" y="1029370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81" y="1781993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066" y="1548631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012431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771291221"/>
              </p:ext>
            </p:extLst>
          </p:nvPr>
        </p:nvGraphicFramePr>
        <p:xfrm>
          <a:off x="1011659" y="4156893"/>
          <a:ext cx="820737" cy="509588"/>
        </p:xfrm>
        <a:graphic>
          <a:graphicData uri="http://schemas.openxmlformats.org/presentationml/2006/ole">
            <p:oleObj spid="_x0000_s9349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4085456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3940993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1493068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1970" y="1029370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1305" y="1749450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972" y="1492473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1493068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2501131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1493068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2501131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1566243" y="2968650"/>
            <a:ext cx="153456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2969443"/>
            <a:ext cx="1588" cy="1517650"/>
          </a:xfrm>
          <a:prstGeom prst="curvedConnector3">
            <a:avLst>
              <a:gd name="adj1" fmla="val 26287343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2969443"/>
            <a:ext cx="1588" cy="1446213"/>
          </a:xfrm>
          <a:prstGeom prst="curvedConnector3">
            <a:avLst>
              <a:gd name="adj1" fmla="val 26913224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1876500" y="2716733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918543" y="2501131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568675" y="3688581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647878" y="3617490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8644036" y="2358256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7061696" y="2716733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4540969" y="1780505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3746921" y="2055142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Gekrümmte Verbindung 46"/>
          <p:cNvCxnSpPr>
            <a:cxnSpLocks noChangeShapeType="1"/>
          </p:cNvCxnSpPr>
          <p:nvPr/>
        </p:nvCxnSpPr>
        <p:spPr bwMode="auto">
          <a:xfrm flipV="1">
            <a:off x="6701036" y="2968650"/>
            <a:ext cx="1680269" cy="3739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Gebogener Pfeil 2"/>
          <p:cNvSpPr/>
          <p:nvPr/>
        </p:nvSpPr>
        <p:spPr bwMode="auto">
          <a:xfrm flipH="1">
            <a:off x="2020516" y="1245394"/>
            <a:ext cx="7632848" cy="4464495"/>
          </a:xfrm>
          <a:prstGeom prst="circularArrow">
            <a:avLst>
              <a:gd name="adj1" fmla="val 7960"/>
              <a:gd name="adj2" fmla="val 428557"/>
              <a:gd name="adj3" fmla="val 149320"/>
              <a:gd name="adj4" fmla="val 11890551"/>
              <a:gd name="adj5" fmla="val 10361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4071723" y="1369768"/>
            <a:ext cx="1781883" cy="909968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Reading </a:t>
            </a:r>
            <a:r>
              <a:rPr lang="de-DE" sz="1800" dirty="0" err="1" smtClean="0">
                <a:solidFill>
                  <a:schemeClr val="tx1"/>
                </a:solidFill>
              </a:rPr>
              <a:t>from</a:t>
            </a:r>
            <a:r>
              <a:rPr lang="de-DE" sz="1800" dirty="0" smtClean="0">
                <a:solidFill>
                  <a:schemeClr val="tx1"/>
                </a:solidFill>
              </a:rPr>
              <a:t> Dresden</a:t>
            </a:r>
          </a:p>
          <a:p>
            <a:pPr algn="ctr" defTabSz="449263"/>
            <a:r>
              <a:rPr lang="de-DE" sz="1800" dirty="0" smtClean="0">
                <a:solidFill>
                  <a:schemeClr val="tx1"/>
                </a:solidFill>
              </a:rPr>
              <a:t>11,8 GB/s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1970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2244" y="-264580"/>
            <a:ext cx="9445136" cy="755945"/>
          </a:xfrm>
        </p:spPr>
        <p:txBody>
          <a:bodyPr/>
          <a:lstStyle/>
          <a:p>
            <a:r>
              <a:rPr lang="de-DE" dirty="0" smtClean="0"/>
              <a:t>IOZONE Resultate für 16K-Dateien und verschiedene Blockgrößen</a:t>
            </a:r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285683" y="4917802"/>
            <a:ext cx="9229113" cy="1368152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1 Client in Dresden vs. 1 Client in Freiberg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kleine Dateien mit dem IOZONE Benchmark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nur eine S2A 9900 in Dresden verwendet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87020961"/>
              </p:ext>
            </p:extLst>
          </p:nvPr>
        </p:nvGraphicFramePr>
        <p:xfrm>
          <a:off x="364332" y="669330"/>
          <a:ext cx="9267825" cy="4171950"/>
        </p:xfrm>
        <a:graphic>
          <a:graphicData uri="http://schemas.openxmlformats.org/presentationml/2006/ole">
            <p:oleObj spid="_x0000_s12396" name="Arbeitsblatt" r:id="rId4" imgW="9267990" imgH="4172066" progId="Excel.Sheet.12">
              <p:embed/>
            </p:oleObj>
          </a:graphicData>
        </a:graphic>
      </p:graphicFrame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16424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de-DE" dirty="0" err="1" smtClean="0"/>
              <a:t>ardware</a:t>
            </a:r>
            <a:r>
              <a:rPr lang="de-DE" dirty="0" smtClean="0"/>
              <a:t> Setup (1)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2470125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9946" y="3189263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0436" y="2759050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3461" y="2525688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989488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385805352"/>
              </p:ext>
            </p:extLst>
          </p:nvPr>
        </p:nvGraphicFramePr>
        <p:xfrm>
          <a:off x="1011659" y="5133950"/>
          <a:ext cx="820737" cy="509588"/>
        </p:xfrm>
        <a:graphic>
          <a:graphicData uri="http://schemas.openxmlformats.org/presentationml/2006/ole">
            <p:oleObj spid="_x0000_s2222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5062513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4918050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2470125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2834" y="3189263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29971" y="2830488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0759" y="2598713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1101700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1101700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2470125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3478188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2470125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3478188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4" name="Gekrümmte Verbindung 41"/>
          <p:cNvCxnSpPr>
            <a:cxnSpLocks noChangeShapeType="1"/>
          </p:cNvCxnSpPr>
          <p:nvPr/>
        </p:nvCxnSpPr>
        <p:spPr bwMode="auto">
          <a:xfrm rot="10800000" flipV="1">
            <a:off x="6701259" y="2109763"/>
            <a:ext cx="1008062" cy="882650"/>
          </a:xfrm>
          <a:prstGeom prst="curvedConnector3">
            <a:avLst>
              <a:gd name="adj1" fmla="val 4992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Textfeld 44"/>
          <p:cNvSpPr txBox="1">
            <a:spLocks noChangeArrowheads="1"/>
          </p:cNvSpPr>
          <p:nvPr/>
        </p:nvSpPr>
        <p:spPr bwMode="auto">
          <a:xfrm>
            <a:off x="2522959" y="2470125"/>
            <a:ext cx="792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17*10GbE</a:t>
            </a:r>
          </a:p>
        </p:txBody>
      </p:sp>
      <p:sp>
        <p:nvSpPr>
          <p:cNvPr id="26" name="Textfeld 45"/>
          <p:cNvSpPr txBox="1">
            <a:spLocks noChangeArrowheads="1"/>
          </p:cNvSpPr>
          <p:nvPr/>
        </p:nvSpPr>
        <p:spPr bwMode="auto">
          <a:xfrm>
            <a:off x="7204496" y="2397100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17*10GbE</a:t>
            </a:r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2092598" y="3945707"/>
            <a:ext cx="100821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Gekrümmte Verbindung 49"/>
          <p:cNvCxnSpPr>
            <a:cxnSpLocks noChangeShapeType="1"/>
            <a:endCxn id="23" idx="3"/>
          </p:cNvCxnSpPr>
          <p:nvPr/>
        </p:nvCxnSpPr>
        <p:spPr bwMode="auto">
          <a:xfrm rot="10800000" flipV="1">
            <a:off x="6701259" y="3938563"/>
            <a:ext cx="1139825" cy="79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3946500"/>
            <a:ext cx="1588" cy="1517650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3946500"/>
            <a:ext cx="1588" cy="1446213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2092524" y="3765525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FC</a:t>
            </a: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1444898" y="3478188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351633" y="4665638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Gbit/s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936752" y="4379095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Gbit/s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7852196" y="3335313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6772696" y="3755003"/>
            <a:ext cx="1079500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FC</a:t>
            </a:r>
          </a:p>
        </p:txBody>
      </p:sp>
      <p:sp>
        <p:nvSpPr>
          <p:cNvPr id="37" name="Rechteck 42"/>
          <p:cNvSpPr>
            <a:spLocks noChangeArrowheads="1"/>
          </p:cNvSpPr>
          <p:nvPr/>
        </p:nvSpPr>
        <p:spPr bwMode="auto">
          <a:xfrm>
            <a:off x="1167234" y="1606525"/>
            <a:ext cx="6477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Rechteck 43"/>
          <p:cNvSpPr>
            <a:spLocks noChangeArrowheads="1"/>
          </p:cNvSpPr>
          <p:nvPr/>
        </p:nvSpPr>
        <p:spPr bwMode="auto">
          <a:xfrm>
            <a:off x="1156121" y="1317600"/>
            <a:ext cx="6477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2" name="Grafik 58" descr="800px-Alcatel_Lucent_Logo.svg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85359" y="741338"/>
            <a:ext cx="17287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1" descr="7750_100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76759" y="1154088"/>
            <a:ext cx="8413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3" descr="7750_100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09321" y="1173138"/>
            <a:ext cx="8413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feld 27"/>
          <p:cNvSpPr txBox="1">
            <a:spLocks noChangeArrowheads="1"/>
          </p:cNvSpPr>
          <p:nvPr/>
        </p:nvSpPr>
        <p:spPr bwMode="auto">
          <a:xfrm>
            <a:off x="1968921" y="139062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sp>
        <p:nvSpPr>
          <p:cNvPr id="46" name="Textfeld 27"/>
          <p:cNvSpPr txBox="1">
            <a:spLocks noChangeArrowheads="1"/>
          </p:cNvSpPr>
          <p:nvPr/>
        </p:nvSpPr>
        <p:spPr bwMode="auto">
          <a:xfrm>
            <a:off x="6988596" y="1462063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3388146" y="1606525"/>
            <a:ext cx="2879725" cy="287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Line 58"/>
          <p:cNvSpPr>
            <a:spLocks noChangeShapeType="1"/>
          </p:cNvSpPr>
          <p:nvPr/>
        </p:nvSpPr>
        <p:spPr bwMode="auto">
          <a:xfrm>
            <a:off x="3532609" y="1822425"/>
            <a:ext cx="25923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9" name="Grafik 19" descr="alcatel-1830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88059" y="1174725"/>
            <a:ext cx="895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Grafik 20" descr="alcatel-1830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90071" y="1173138"/>
            <a:ext cx="898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Gerade Verbindung 26"/>
          <p:cNvCxnSpPr>
            <a:cxnSpLocks noChangeShapeType="1"/>
          </p:cNvCxnSpPr>
          <p:nvPr/>
        </p:nvCxnSpPr>
        <p:spPr bwMode="auto">
          <a:xfrm flipV="1">
            <a:off x="6936209" y="1749400"/>
            <a:ext cx="771525" cy="47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Gerade Verbindung 26"/>
          <p:cNvCxnSpPr>
            <a:cxnSpLocks noChangeShapeType="1"/>
          </p:cNvCxnSpPr>
          <p:nvPr/>
        </p:nvCxnSpPr>
        <p:spPr bwMode="auto">
          <a:xfrm>
            <a:off x="2032795" y="1750988"/>
            <a:ext cx="698500" cy="317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Textfeld 27"/>
          <p:cNvSpPr txBox="1">
            <a:spLocks noChangeArrowheads="1"/>
          </p:cNvSpPr>
          <p:nvPr/>
        </p:nvSpPr>
        <p:spPr bwMode="auto">
          <a:xfrm>
            <a:off x="4108871" y="1606525"/>
            <a:ext cx="2232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000" b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100GBit/s Lambda </a:t>
            </a:r>
          </a:p>
        </p:txBody>
      </p:sp>
      <p:pic>
        <p:nvPicPr>
          <p:cNvPr id="54" name="Picture 62" descr="TSystem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72346" y="1173138"/>
            <a:ext cx="1720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feld 65"/>
          <p:cNvSpPr txBox="1">
            <a:spLocks noChangeArrowheads="1"/>
          </p:cNvSpPr>
          <p:nvPr/>
        </p:nvSpPr>
        <p:spPr bwMode="auto">
          <a:xfrm>
            <a:off x="4324771" y="1893863"/>
            <a:ext cx="1366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60km Dark Fiber</a:t>
            </a:r>
          </a:p>
        </p:txBody>
      </p:sp>
      <p:cxnSp>
        <p:nvCxnSpPr>
          <p:cNvPr id="56" name="Gekrümmte Verbindung 41"/>
          <p:cNvCxnSpPr>
            <a:cxnSpLocks noChangeShapeType="1"/>
          </p:cNvCxnSpPr>
          <p:nvPr/>
        </p:nvCxnSpPr>
        <p:spPr bwMode="auto">
          <a:xfrm>
            <a:off x="2019721" y="2109763"/>
            <a:ext cx="1079500" cy="8112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8" name="Grafik 58" descr="800px-Alcatel_Lucent_Logo.svg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14896" y="741338"/>
            <a:ext cx="1728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52244" y="-264580"/>
            <a:ext cx="9445136" cy="755945"/>
          </a:xfrm>
        </p:spPr>
        <p:txBody>
          <a:bodyPr/>
          <a:lstStyle/>
          <a:p>
            <a:r>
              <a:rPr lang="de-DE" dirty="0" smtClean="0"/>
              <a:t>IOZONE Resultate für 8GB-Dateien und verschiedene Blockgrößen</a:t>
            </a:r>
            <a:endParaRPr lang="de-DE" dirty="0"/>
          </a:p>
        </p:txBody>
      </p: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285683" y="4917802"/>
            <a:ext cx="9229113" cy="1368152"/>
          </a:xfrm>
        </p:spPr>
        <p:txBody>
          <a:bodyPr/>
          <a:lstStyle/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1 Client in Dresden vs. 1 Client in Freiberg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mittelgroße Dateien mit dem IOZONE Benchmark</a:t>
            </a:r>
          </a:p>
          <a:p>
            <a:pPr lvl="1">
              <a:tabLst>
                <a:tab pos="382131" algn="l"/>
                <a:tab pos="767644" algn="l"/>
                <a:tab pos="1153157" algn="l"/>
                <a:tab pos="1538670" algn="l"/>
                <a:tab pos="1924183" algn="l"/>
                <a:tab pos="2309696" algn="l"/>
                <a:tab pos="2695209" algn="l"/>
                <a:tab pos="3080722" algn="l"/>
                <a:tab pos="3466235" algn="l"/>
                <a:tab pos="3851748" algn="l"/>
                <a:tab pos="4237261" algn="l"/>
                <a:tab pos="4622774" algn="l"/>
                <a:tab pos="5008287" algn="l"/>
                <a:tab pos="5393800" algn="l"/>
                <a:tab pos="5779312" algn="l"/>
                <a:tab pos="6164825" algn="l"/>
                <a:tab pos="6550338" algn="l"/>
                <a:tab pos="6935851" algn="l"/>
                <a:tab pos="7321364" algn="l"/>
                <a:tab pos="7706877" algn="l"/>
                <a:tab pos="7710259" algn="l"/>
                <a:tab pos="8481285" algn="l"/>
              </a:tabLst>
            </a:pPr>
            <a:r>
              <a:rPr lang="de-DE" dirty="0" smtClean="0"/>
              <a:t>nur eine S2A 9900 in Dresden verwendet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4213293455"/>
              </p:ext>
            </p:extLst>
          </p:nvPr>
        </p:nvGraphicFramePr>
        <p:xfrm>
          <a:off x="320755" y="669330"/>
          <a:ext cx="9267825" cy="4171950"/>
        </p:xfrm>
        <a:graphic>
          <a:graphicData uri="http://schemas.openxmlformats.org/presentationml/2006/ole">
            <p:oleObj spid="_x0000_s16445" name="Arbeitsblatt" r:id="rId5" imgW="9267990" imgH="417206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718867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 bwMode="auto">
          <a:xfrm>
            <a:off x="2884612" y="885355"/>
            <a:ext cx="4103984" cy="3095226"/>
          </a:xfrm>
          <a:prstGeom prst="rect">
            <a:avLst/>
          </a:prstGeom>
          <a:noFill/>
          <a:ln w="60325" cap="flat" cmpd="sng" algn="ctr"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75000"/>
                    <a:lumOff val="25000"/>
                  </a:schemeClr>
                </a:gs>
                <a:gs pos="100000">
                  <a:schemeClr val="tx2">
                    <a:lumMod val="65000"/>
                    <a:lumOff val="3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de-DE" dirty="0" err="1" smtClean="0"/>
              <a:t>ardware</a:t>
            </a:r>
            <a:r>
              <a:rPr lang="de-DE" dirty="0" smtClean="0"/>
              <a:t> Setup (2) – File System View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1781100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221" y="1317402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3459" y="2070025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2444" y="1836663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300463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664451567"/>
              </p:ext>
            </p:extLst>
          </p:nvPr>
        </p:nvGraphicFramePr>
        <p:xfrm>
          <a:off x="1011659" y="4444925"/>
          <a:ext cx="820737" cy="509588"/>
        </p:xfrm>
        <a:graphic>
          <a:graphicData uri="http://schemas.openxmlformats.org/presentationml/2006/ole">
            <p:oleObj spid="_x0000_s3240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4373488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4229025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1781100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1970" y="1317402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39770" y="2037482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5437" y="1780505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40729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40729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1781100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2789163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1781100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2789163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2235621" y="3257475"/>
            <a:ext cx="865188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3257475"/>
            <a:ext cx="1588" cy="1517650"/>
          </a:xfrm>
          <a:prstGeom prst="curvedConnector3">
            <a:avLst>
              <a:gd name="adj1" fmla="val 14395468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3257475"/>
            <a:ext cx="1588" cy="1446213"/>
          </a:xfrm>
          <a:prstGeom prst="curvedConnector3">
            <a:avLst>
              <a:gd name="adj1" fmla="val 14395468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2236540" y="3004765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1587921" y="2789163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351633" y="3976613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Gbit/s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936752" y="3690070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Gbit/s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7802501" y="2646288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6701656" y="3004765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pic>
        <p:nvPicPr>
          <p:cNvPr id="54" name="Picture 62" descr="TSystem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9111" y="2402932"/>
            <a:ext cx="1720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Grafik 58" descr="800px-Alcatel_Lucent_Logo.svg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58596" y="2656705"/>
            <a:ext cx="1728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4540969" y="2068537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3746921" y="2343174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Gekrümmte Verbindung 46"/>
          <p:cNvCxnSpPr>
            <a:cxnSpLocks noChangeShapeType="1"/>
          </p:cNvCxnSpPr>
          <p:nvPr/>
        </p:nvCxnSpPr>
        <p:spPr bwMode="auto">
          <a:xfrm>
            <a:off x="6701036" y="3260421"/>
            <a:ext cx="865188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Textfeld 61"/>
          <p:cNvSpPr txBox="1"/>
          <p:nvPr/>
        </p:nvSpPr>
        <p:spPr>
          <a:xfrm>
            <a:off x="4151227" y="901903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32 Nodes</a:t>
            </a:r>
          </a:p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Subnet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44035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de-DE" dirty="0" err="1" smtClean="0"/>
              <a:t>ardware</a:t>
            </a:r>
            <a:r>
              <a:rPr lang="de-DE" dirty="0" smtClean="0"/>
              <a:t>-Setup (2) – Bandbreiten unidirektional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221" y="1358355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81" y="2110978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066" y="1877616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341416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010955807"/>
              </p:ext>
            </p:extLst>
          </p:nvPr>
        </p:nvGraphicFramePr>
        <p:xfrm>
          <a:off x="1011659" y="4485878"/>
          <a:ext cx="820737" cy="509588"/>
        </p:xfrm>
        <a:graphic>
          <a:graphicData uri="http://schemas.openxmlformats.org/presentationml/2006/ole">
            <p:oleObj spid="_x0000_s5282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4414441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4269978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1970" y="1358355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1305" y="2078435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972" y="1821458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1822053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1822053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2830116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1566243" y="3297635"/>
            <a:ext cx="153456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3298428"/>
            <a:ext cx="1588" cy="1517650"/>
          </a:xfrm>
          <a:prstGeom prst="curvedConnector3">
            <a:avLst>
              <a:gd name="adj1" fmla="val 26287343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3298428"/>
            <a:ext cx="1588" cy="1446213"/>
          </a:xfrm>
          <a:prstGeom prst="curvedConnector3">
            <a:avLst>
              <a:gd name="adj1" fmla="val 26913224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1876500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918543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568675" y="4017566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647878" y="3946475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8644036" y="2687241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7061696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pic>
        <p:nvPicPr>
          <p:cNvPr id="54" name="Picture 62" descr="TSystem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9111" y="2443885"/>
            <a:ext cx="1720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4540969" y="2109490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3746921" y="2384127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Gekrümmte Verbindung 46"/>
          <p:cNvCxnSpPr>
            <a:cxnSpLocks noChangeShapeType="1"/>
          </p:cNvCxnSpPr>
          <p:nvPr/>
        </p:nvCxnSpPr>
        <p:spPr bwMode="auto">
          <a:xfrm flipV="1">
            <a:off x="6701036" y="3297635"/>
            <a:ext cx="1680269" cy="3739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Ellipse 4"/>
          <p:cNvSpPr/>
          <p:nvPr/>
        </p:nvSpPr>
        <p:spPr bwMode="auto">
          <a:xfrm>
            <a:off x="4009111" y="1957784"/>
            <a:ext cx="1778273" cy="1189136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  <a:alpha val="31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12,5 GB/s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1444389" y="2952692"/>
            <a:ext cx="1778273" cy="1189136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  <a:alpha val="31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12,8 GB/s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629028" y="2936578"/>
            <a:ext cx="1778273" cy="1189136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  <a:alpha val="31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12,8 GB/s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2978547" y="4448746"/>
            <a:ext cx="1778273" cy="1189136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  <a:alpha val="31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32,0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GB/s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5354811" y="4448746"/>
            <a:ext cx="1778273" cy="1189136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  <a:alpha val="31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20,0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GB/s</a:t>
            </a:r>
          </a:p>
        </p:txBody>
      </p:sp>
      <p:sp>
        <p:nvSpPr>
          <p:cNvPr id="3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1767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de-DE" dirty="0" err="1" smtClean="0"/>
              <a:t>ardware</a:t>
            </a:r>
            <a:r>
              <a:rPr lang="de-DE" dirty="0" smtClean="0"/>
              <a:t> Setup (3)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221" y="1358355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81" y="2110978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066" y="1877616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341416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079315571"/>
              </p:ext>
            </p:extLst>
          </p:nvPr>
        </p:nvGraphicFramePr>
        <p:xfrm>
          <a:off x="1011659" y="4485878"/>
          <a:ext cx="820737" cy="509588"/>
        </p:xfrm>
        <a:graphic>
          <a:graphicData uri="http://schemas.openxmlformats.org/presentationml/2006/ole">
            <p:oleObj spid="_x0000_s7312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4414441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4269978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1970" y="1358355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1305" y="2078435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972" y="1821458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1822053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1822053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2830116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1566243" y="3297635"/>
            <a:ext cx="153456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3298428"/>
            <a:ext cx="1588" cy="1517650"/>
          </a:xfrm>
          <a:prstGeom prst="curvedConnector3">
            <a:avLst>
              <a:gd name="adj1" fmla="val 26287343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3298428"/>
            <a:ext cx="1588" cy="1446213"/>
          </a:xfrm>
          <a:prstGeom prst="curvedConnector3">
            <a:avLst>
              <a:gd name="adj1" fmla="val 26913224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1876500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918543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568675" y="4017566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647878" y="3946475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8644036" y="2687241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7061696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4540969" y="2109490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3746921" y="2384127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Gekrümmte Verbindung 46"/>
          <p:cNvCxnSpPr>
            <a:cxnSpLocks noChangeShapeType="1"/>
          </p:cNvCxnSpPr>
          <p:nvPr/>
        </p:nvCxnSpPr>
        <p:spPr bwMode="auto">
          <a:xfrm flipV="1">
            <a:off x="6701036" y="3297635"/>
            <a:ext cx="1680269" cy="3739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Pfeil nach rechts 1"/>
          <p:cNvSpPr/>
          <p:nvPr/>
        </p:nvSpPr>
        <p:spPr bwMode="auto">
          <a:xfrm>
            <a:off x="3819947" y="2469530"/>
            <a:ext cx="2160588" cy="56261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/>
            <a:r>
              <a:rPr lang="de-DE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12,5 GB/s</a:t>
            </a:r>
          </a:p>
        </p:txBody>
      </p:sp>
      <p:sp>
        <p:nvSpPr>
          <p:cNvPr id="40" name="Pfeil nach rechts 39"/>
          <p:cNvSpPr/>
          <p:nvPr/>
        </p:nvSpPr>
        <p:spPr bwMode="auto">
          <a:xfrm flipH="1">
            <a:off x="3819946" y="1677442"/>
            <a:ext cx="2160588" cy="57596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de-DE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12,5 GB/s</a:t>
            </a:r>
            <a:endParaRPr kumimoji="0" lang="de-DE" sz="1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345641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de-DE" dirty="0" err="1" smtClean="0"/>
              <a:t>ardware</a:t>
            </a:r>
            <a:r>
              <a:rPr lang="de-DE" dirty="0" smtClean="0"/>
              <a:t> Setup (4) – DDN </a:t>
            </a:r>
            <a:r>
              <a:rPr lang="de-DE" dirty="0" err="1" smtClean="0"/>
              <a:t>Gear</a:t>
            </a:r>
            <a:endParaRPr lang="de-DE" dirty="0"/>
          </a:p>
        </p:txBody>
      </p:sp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3700240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3700240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3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28429" y="948314"/>
            <a:ext cx="7411340" cy="4163160"/>
          </a:xfrm>
          <a:prstGeom prst="rect">
            <a:avLst/>
          </a:prstGeom>
        </p:spPr>
      </p:pic>
      <p:sp>
        <p:nvSpPr>
          <p:cNvPr id="38" name="Rectangle 2"/>
          <p:cNvSpPr>
            <a:spLocks noGrp="1" noChangeArrowheads="1"/>
          </p:cNvSpPr>
          <p:nvPr>
            <p:ph idx="1"/>
          </p:nvPr>
        </p:nvSpPr>
        <p:spPr>
          <a:xfrm>
            <a:off x="1228429" y="5349850"/>
            <a:ext cx="3816424" cy="883402"/>
          </a:xfrm>
        </p:spPr>
        <p:txBody>
          <a:bodyPr/>
          <a:lstStyle/>
          <a:p>
            <a:pPr lvl="1"/>
            <a:r>
              <a:rPr lang="de-DE" dirty="0" smtClean="0"/>
              <a:t>2 x S2A9900 in Dresden</a:t>
            </a:r>
          </a:p>
          <a:p>
            <a:pPr lvl="1"/>
            <a:r>
              <a:rPr lang="de-DE" dirty="0" smtClean="0"/>
              <a:t>1 x SFA10000 in Freiberg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2269" y="5493866"/>
            <a:ext cx="2857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00173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220316" y="3189610"/>
            <a:ext cx="2952328" cy="3024336"/>
          </a:xfrm>
          <a:prstGeom prst="roundRect">
            <a:avLst>
              <a:gd name="adj" fmla="val 4398"/>
            </a:avLst>
          </a:prstGeom>
          <a:noFill/>
          <a:ln w="31750" cap="flat" cmpd="sng" algn="ctr">
            <a:solidFill>
              <a:srgbClr val="004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Sub-Project 2 – Wide Area File Systems</a:t>
            </a:r>
            <a:endParaRPr 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HPC File Systems </a:t>
            </a:r>
            <a:r>
              <a:rPr lang="de-DE" dirty="0" err="1" smtClean="0"/>
              <a:t>are</a:t>
            </a:r>
            <a:r>
              <a:rPr lang="de-DE" dirty="0" smtClean="0"/>
              <a:t> expensive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human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lvl="1"/>
            <a:r>
              <a:rPr lang="de-DE" dirty="0" smtClean="0"/>
              <a:t>fast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efficient</a:t>
            </a:r>
            <a:r>
              <a:rPr lang="de-DE" dirty="0" smtClean="0"/>
              <a:t> HPC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utilization</a:t>
            </a:r>
            <a:endParaRPr lang="de-DE" dirty="0" smtClean="0"/>
          </a:p>
          <a:p>
            <a:pPr lvl="1"/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regional HPC </a:t>
            </a:r>
            <a:r>
              <a:rPr lang="de-DE" dirty="0" err="1" smtClean="0"/>
              <a:t>center</a:t>
            </a:r>
            <a:endParaRPr lang="de-DE" dirty="0" smtClean="0"/>
          </a:p>
          <a:p>
            <a:pPr lvl="1"/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different parallel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17060" y="4572596"/>
            <a:ext cx="2636113" cy="11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68387" y="4341738"/>
            <a:ext cx="1584177" cy="79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45052" y="3411268"/>
            <a:ext cx="2713484" cy="7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24372" y="5277842"/>
            <a:ext cx="200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GPFS</a:t>
            </a:r>
            <a:endParaRPr lang="de-DE" sz="4800" b="1" dirty="0">
              <a:solidFill>
                <a:schemeClr val="tx1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7919" y="3477642"/>
            <a:ext cx="2406693" cy="64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76700" y="5427619"/>
            <a:ext cx="2592288" cy="570303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54370" y="3433070"/>
            <a:ext cx="642610" cy="8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41424" y="4430276"/>
            <a:ext cx="2211540" cy="9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47564" y="3351580"/>
            <a:ext cx="1585320" cy="963763"/>
          </a:xfrm>
          <a:prstGeom prst="rect">
            <a:avLst/>
          </a:prstGeom>
        </p:spPr>
      </p:pic>
      <p:sp>
        <p:nvSpPr>
          <p:cNvPr id="20" name="Abgerundetes Rechteck 19"/>
          <p:cNvSpPr/>
          <p:nvPr/>
        </p:nvSpPr>
        <p:spPr bwMode="auto">
          <a:xfrm>
            <a:off x="3485358" y="3189610"/>
            <a:ext cx="2952328" cy="3024336"/>
          </a:xfrm>
          <a:prstGeom prst="roundRect">
            <a:avLst>
              <a:gd name="adj" fmla="val 4398"/>
            </a:avLst>
          </a:prstGeom>
          <a:noFill/>
          <a:ln w="31750" cap="flat" cmpd="sng" algn="ctr">
            <a:solidFill>
              <a:srgbClr val="004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6773044" y="3189610"/>
            <a:ext cx="2952328" cy="3024336"/>
          </a:xfrm>
          <a:prstGeom prst="roundRect">
            <a:avLst>
              <a:gd name="adj" fmla="val 4398"/>
            </a:avLst>
          </a:prstGeom>
          <a:noFill/>
          <a:ln w="31750" cap="flat" cmpd="sng" algn="ctr">
            <a:solidFill>
              <a:srgbClr val="004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Peak </a:t>
            </a:r>
            <a:r>
              <a:rPr lang="de-DE" dirty="0" err="1" smtClean="0"/>
              <a:t>Bandwidth</a:t>
            </a:r>
            <a:endParaRPr lang="de-DE" dirty="0"/>
          </a:p>
        </p:txBody>
      </p:sp>
      <p:pic>
        <p:nvPicPr>
          <p:cNvPr id="6" name="Grafik 7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8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hp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221" y="1358355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S2A9900_full_RACK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81" y="2110978"/>
            <a:ext cx="814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503196_red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066" y="1877616"/>
            <a:ext cx="86518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1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6846" y="4341416"/>
            <a:ext cx="18716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521058902"/>
              </p:ext>
            </p:extLst>
          </p:nvPr>
        </p:nvGraphicFramePr>
        <p:xfrm>
          <a:off x="1011659" y="4485878"/>
          <a:ext cx="820737" cy="509588"/>
        </p:xfrm>
        <a:graphic>
          <a:graphicData uri="http://schemas.openxmlformats.org/presentationml/2006/ole">
            <p:oleObj spid="_x0000_s8330" name="CorelDRAW" r:id="rId9" imgW="1090800" imgH="676800" progId="">
              <p:embed/>
            </p:oleObj>
          </a:graphicData>
        </a:graphic>
      </p:graphicFrame>
      <p:pic>
        <p:nvPicPr>
          <p:cNvPr id="12" name="Picture 12" descr="logo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96659" y="4414441"/>
            <a:ext cx="71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4" descr="image_large_cluster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1971" y="4269978"/>
            <a:ext cx="187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5" descr="rx2660_r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534" y="1822053"/>
            <a:ext cx="7921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6" descr="hp_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51970" y="1358355"/>
            <a:ext cx="649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7" descr="S2A9900_full_RACK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1305" y="2078435"/>
            <a:ext cx="814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8" descr="503196_red_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972" y="1821458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Gerade Verbindung 22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9" name="Gerade Verbindung 24"/>
          <p:cNvCxnSpPr>
            <a:cxnSpLocks noChangeShapeType="1"/>
          </p:cNvCxnSpPr>
          <p:nvPr/>
        </p:nvCxnSpPr>
        <p:spPr bwMode="auto">
          <a:xfrm>
            <a:off x="2980159" y="453306"/>
            <a:ext cx="24241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" name="Rechteck 36"/>
          <p:cNvSpPr>
            <a:spLocks noChangeArrowheads="1"/>
          </p:cNvSpPr>
          <p:nvPr/>
        </p:nvSpPr>
        <p:spPr bwMode="auto">
          <a:xfrm>
            <a:off x="3100809" y="1822053"/>
            <a:ext cx="769937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37"/>
          <p:cNvSpPr>
            <a:spLocks noChangeArrowheads="1"/>
          </p:cNvSpPr>
          <p:nvPr/>
        </p:nvSpPr>
        <p:spPr bwMode="auto">
          <a:xfrm>
            <a:off x="3100809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hteck 39"/>
          <p:cNvSpPr>
            <a:spLocks noChangeArrowheads="1"/>
          </p:cNvSpPr>
          <p:nvPr/>
        </p:nvSpPr>
        <p:spPr bwMode="auto">
          <a:xfrm>
            <a:off x="5929734" y="1822053"/>
            <a:ext cx="771525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Rechteck 40"/>
          <p:cNvSpPr>
            <a:spLocks noChangeArrowheads="1"/>
          </p:cNvSpPr>
          <p:nvPr/>
        </p:nvSpPr>
        <p:spPr bwMode="auto">
          <a:xfrm>
            <a:off x="6051971" y="2830116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7" name="Gekrümmte Verbindung 46"/>
          <p:cNvCxnSpPr>
            <a:cxnSpLocks noChangeShapeType="1"/>
            <a:stCxn id="32" idx="3"/>
            <a:endCxn id="21" idx="1"/>
          </p:cNvCxnSpPr>
          <p:nvPr/>
        </p:nvCxnSpPr>
        <p:spPr bwMode="auto">
          <a:xfrm>
            <a:off x="1566243" y="3297635"/>
            <a:ext cx="1534566" cy="0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Gekrümmte Verbindung 52"/>
          <p:cNvCxnSpPr>
            <a:cxnSpLocks noChangeShapeType="1"/>
            <a:endCxn id="21" idx="3"/>
          </p:cNvCxnSpPr>
          <p:nvPr/>
        </p:nvCxnSpPr>
        <p:spPr bwMode="auto">
          <a:xfrm flipV="1">
            <a:off x="3746921" y="3298428"/>
            <a:ext cx="1588" cy="1517650"/>
          </a:xfrm>
          <a:prstGeom prst="curvedConnector3">
            <a:avLst>
              <a:gd name="adj1" fmla="val 26287343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Gekrümmte Verbindung 55"/>
          <p:cNvCxnSpPr>
            <a:cxnSpLocks noChangeShapeType="1"/>
            <a:endCxn id="23" idx="1"/>
          </p:cNvCxnSpPr>
          <p:nvPr/>
        </p:nvCxnSpPr>
        <p:spPr bwMode="auto">
          <a:xfrm rot="10800000">
            <a:off x="6051971" y="3298428"/>
            <a:ext cx="1588" cy="1446213"/>
          </a:xfrm>
          <a:prstGeom prst="curvedConnector3">
            <a:avLst>
              <a:gd name="adj1" fmla="val 26913224"/>
            </a:avLst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Textfeld 65"/>
          <p:cNvSpPr txBox="1">
            <a:spLocks noChangeArrowheads="1"/>
          </p:cNvSpPr>
          <p:nvPr/>
        </p:nvSpPr>
        <p:spPr bwMode="auto">
          <a:xfrm>
            <a:off x="1876500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32" name="Rechteck 66"/>
          <p:cNvSpPr>
            <a:spLocks noChangeArrowheads="1"/>
          </p:cNvSpPr>
          <p:nvPr/>
        </p:nvSpPr>
        <p:spPr bwMode="auto">
          <a:xfrm>
            <a:off x="918543" y="2830116"/>
            <a:ext cx="6477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Textfeld 76"/>
          <p:cNvSpPr txBox="1">
            <a:spLocks noChangeArrowheads="1"/>
          </p:cNvSpPr>
          <p:nvPr/>
        </p:nvSpPr>
        <p:spPr bwMode="auto">
          <a:xfrm rot="16200000">
            <a:off x="3568675" y="4017566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16*20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DDR IB</a:t>
            </a:r>
          </a:p>
        </p:txBody>
      </p:sp>
      <p:sp>
        <p:nvSpPr>
          <p:cNvPr id="34" name="Textfeld 77"/>
          <p:cNvSpPr txBox="1">
            <a:spLocks noChangeArrowheads="1"/>
          </p:cNvSpPr>
          <p:nvPr/>
        </p:nvSpPr>
        <p:spPr bwMode="auto">
          <a:xfrm rot="16200000">
            <a:off x="4647878" y="3946475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5*40 </a:t>
            </a:r>
            <a:r>
              <a:rPr lang="de-DE" sz="800" dirty="0" err="1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 QDR IB</a:t>
            </a:r>
          </a:p>
        </p:txBody>
      </p:sp>
      <p:sp>
        <p:nvSpPr>
          <p:cNvPr id="35" name="Rechteck 78"/>
          <p:cNvSpPr>
            <a:spLocks noChangeArrowheads="1"/>
          </p:cNvSpPr>
          <p:nvPr/>
        </p:nvSpPr>
        <p:spPr bwMode="auto">
          <a:xfrm>
            <a:off x="8644036" y="2687241"/>
            <a:ext cx="649288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90000" bIns="46800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Textfeld 80"/>
          <p:cNvSpPr txBox="1">
            <a:spLocks noChangeArrowheads="1"/>
          </p:cNvSpPr>
          <p:nvPr/>
        </p:nvSpPr>
        <p:spPr bwMode="auto">
          <a:xfrm>
            <a:off x="7061696" y="3045718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16*8 </a:t>
            </a:r>
            <a:r>
              <a:rPr lang="de-DE" sz="800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Gbit</a:t>
            </a:r>
            <a:r>
              <a:rPr lang="de-DE" sz="800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/s</a:t>
            </a:r>
            <a:endParaRPr lang="de-DE" sz="800" dirty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  <p:sp>
        <p:nvSpPr>
          <p:cNvPr id="57" name="Textfeld 27"/>
          <p:cNvSpPr txBox="1">
            <a:spLocks noChangeArrowheads="1"/>
          </p:cNvSpPr>
          <p:nvPr/>
        </p:nvSpPr>
        <p:spPr bwMode="auto">
          <a:xfrm>
            <a:off x="4540969" y="2109490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100GbE</a:t>
            </a:r>
          </a:p>
        </p:txBody>
      </p:sp>
      <p:cxnSp>
        <p:nvCxnSpPr>
          <p:cNvPr id="59" name="Gerade Verbindung 26"/>
          <p:cNvCxnSpPr>
            <a:cxnSpLocks noChangeShapeType="1"/>
          </p:cNvCxnSpPr>
          <p:nvPr/>
        </p:nvCxnSpPr>
        <p:spPr bwMode="auto">
          <a:xfrm>
            <a:off x="3746921" y="2384127"/>
            <a:ext cx="2306638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Gekrümmte Verbindung 46"/>
          <p:cNvCxnSpPr>
            <a:cxnSpLocks noChangeShapeType="1"/>
          </p:cNvCxnSpPr>
          <p:nvPr/>
        </p:nvCxnSpPr>
        <p:spPr bwMode="auto">
          <a:xfrm flipV="1">
            <a:off x="6701036" y="3297635"/>
            <a:ext cx="1680269" cy="3739"/>
          </a:xfrm>
          <a:prstGeom prst="straightConnector1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Gebogener Pfeil 2"/>
          <p:cNvSpPr/>
          <p:nvPr/>
        </p:nvSpPr>
        <p:spPr bwMode="auto">
          <a:xfrm>
            <a:off x="2740596" y="2037482"/>
            <a:ext cx="6768752" cy="4609033"/>
          </a:xfrm>
          <a:prstGeom prst="circularArrow">
            <a:avLst>
              <a:gd name="adj1" fmla="val 5558"/>
              <a:gd name="adj2" fmla="val 1110613"/>
              <a:gd name="adj3" fmla="val 19211657"/>
              <a:gd name="adj4" fmla="val 10818197"/>
              <a:gd name="adj5" fmla="val 6775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Gebogener Pfeil 36"/>
          <p:cNvSpPr/>
          <p:nvPr/>
        </p:nvSpPr>
        <p:spPr bwMode="auto">
          <a:xfrm flipH="1">
            <a:off x="703066" y="1965474"/>
            <a:ext cx="6430018" cy="4609033"/>
          </a:xfrm>
          <a:prstGeom prst="circularArrow">
            <a:avLst>
              <a:gd name="adj1" fmla="val 5558"/>
              <a:gd name="adj2" fmla="val 1139280"/>
              <a:gd name="adj3" fmla="val 19211657"/>
              <a:gd name="adj4" fmla="val 10818197"/>
              <a:gd name="adj5" fmla="val 6775"/>
            </a:avLst>
          </a:prstGeom>
          <a:solidFill>
            <a:schemeClr val="bg1">
              <a:lumMod val="75000"/>
              <a:alpha val="6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008" y="6645994"/>
            <a:ext cx="3132201" cy="2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3" tIns="48696" rIns="97393" bIns="48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Michael Kluge</a:t>
            </a:r>
            <a:endParaRPr lang="en-US" dirty="0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324" y="6600914"/>
            <a:ext cx="1584176" cy="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26051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zih_2005-06-06">
  <a:themeElements>
    <a:clrScheme name="zih_2005-06-0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zih_2005-06-0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Univers 45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Univers 45 Light" pitchFamily="2" charset="0"/>
          </a:defRPr>
        </a:defPPr>
      </a:lstStyle>
    </a:lnDef>
  </a:objectDefaults>
  <a:extraClrSchemeLst>
    <a:extraClrScheme>
      <a:clrScheme name="zih_2005-06-0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h_2005-06-0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ih_2005-06-0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ih_2005-06-0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ih_2005-06-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ih_2005-06-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ih_2005-06-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1030</Words>
  <Application>Microsoft Office PowerPoint</Application>
  <PresentationFormat>Custom</PresentationFormat>
  <Paragraphs>220</Paragraphs>
  <Slides>30</Slides>
  <Notes>24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zih_2005-06-06</vt:lpstr>
      <vt:lpstr>CorelDRAW</vt:lpstr>
      <vt:lpstr>Arbeitsblatt</vt:lpstr>
      <vt:lpstr>Slide 1</vt:lpstr>
      <vt:lpstr>Content</vt:lpstr>
      <vt:lpstr>Hardware Setup (1)</vt:lpstr>
      <vt:lpstr>Hardware Setup (2) – File System View</vt:lpstr>
      <vt:lpstr>Hardware-Setup (2) – Bandbreiten unidirektional</vt:lpstr>
      <vt:lpstr>Hardware Setup (3)</vt:lpstr>
      <vt:lpstr>Hardware Setup (4) – DDN Gear</vt:lpstr>
      <vt:lpstr>Sub-Project 2 – Wide Area File Systems</vt:lpstr>
      <vt:lpstr>Scenario to get Peak Bandwidth</vt:lpstr>
      <vt:lpstr>Lustre OSS Server Tasks</vt:lpstr>
      <vt:lpstr>Lustre LNET Setup</vt:lpstr>
      <vt:lpstr>IOR Setup for Maximum Bandwidth</vt:lpstr>
      <vt:lpstr>LNET Self Test</vt:lpstr>
      <vt:lpstr>Single Client LNET performance</vt:lpstr>
      <vt:lpstr>LNET Self Test at 100Gb</vt:lpstr>
      <vt:lpstr>IOZONE Setup to evaluate small I/O</vt:lpstr>
      <vt:lpstr>Evaluation of Small File I/O (1) – Measurements 200km</vt:lpstr>
      <vt:lpstr>Evaluation of Small File I/O (2) – Measurements 400km</vt:lpstr>
      <vt:lpstr>Evaluation of Small File I/O (3) - Model</vt:lpstr>
      <vt:lpstr>Conclusion</vt:lpstr>
      <vt:lpstr>Fragen?</vt:lpstr>
      <vt:lpstr>Slide 22</vt:lpstr>
      <vt:lpstr>IOZONE Resultate für 8GB-Dateien und verschiedene Blockgrößen</vt:lpstr>
      <vt:lpstr>IOZONE Resultate für 16K-Dateien und verschiedene Blockgrößen (Freiberg)</vt:lpstr>
      <vt:lpstr>Performance Analyse (2) – Infrastruktur-Instrumentierung</vt:lpstr>
      <vt:lpstr>Performance Analyse (3) – Ein Port schneller</vt:lpstr>
      <vt:lpstr>Performance Analyse (3) – Media Error on SATA Disk</vt:lpstr>
      <vt:lpstr>Resultat IOR Unidirektional</vt:lpstr>
      <vt:lpstr>IOZONE Resultate für 16K-Dateien und verschiedene Blockgrößen</vt:lpstr>
      <vt:lpstr>IOZONE Resultate für 8GB-Dateien und verschiedene Blockgrößen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 C + OTF Augment</dc:title>
  <dc:creator>Guido</dc:creator>
  <cp:lastModifiedBy>Sherry Hempfling</cp:lastModifiedBy>
  <cp:revision>546</cp:revision>
  <cp:lastPrinted>2010-04-14T18:45:32Z</cp:lastPrinted>
  <dcterms:created xsi:type="dcterms:W3CDTF">2011-04-07T18:24:26Z</dcterms:created>
  <dcterms:modified xsi:type="dcterms:W3CDTF">2011-04-07T18:38:06Z</dcterms:modified>
</cp:coreProperties>
</file>