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3" r:id="rId3"/>
    <p:sldId id="344" r:id="rId4"/>
    <p:sldId id="329" r:id="rId5"/>
    <p:sldId id="330" r:id="rId6"/>
    <p:sldId id="333" r:id="rId7"/>
    <p:sldId id="335" r:id="rId8"/>
    <p:sldId id="331" r:id="rId9"/>
    <p:sldId id="341" r:id="rId10"/>
    <p:sldId id="342" r:id="rId11"/>
    <p:sldId id="340" r:id="rId12"/>
    <p:sldId id="337" r:id="rId13"/>
    <p:sldId id="339" r:id="rId14"/>
    <p:sldId id="338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9147E-3D74-BE44-A0B8-B8F0BE01CB1E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B3552-60AF-4E4D-85FC-993193DB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16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DA0F2-C191-8E4E-9656-8D99A0741539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3D806-0955-4848-9666-9023AA40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208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1D78-3BF7-234A-98D4-B8C26D789166}" type="datetime1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091B-8781-014E-BE43-C2884ECAFD76}" type="datetime1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8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1A7F-2266-D64D-8C42-E844C17B29A8}" type="datetime1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C03B-F266-7E45-9657-496CBFF5D330}" type="datetime1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3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3F50-E829-9148-A3EE-3E80402B4BAB}" type="datetime1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0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B79-8EE4-5649-9507-69F19A75853D}" type="datetime1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0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61F5-8012-6E43-BAC2-A52FD919FDA5}" type="datetime1">
              <a:rPr lang="en-US" smtClean="0"/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6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BCCD-1B49-D84A-82FE-9F8B1602D46F}" type="datetime1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1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24F-F168-6B4C-977F-236D558A8D5A}" type="datetime1">
              <a:rPr lang="en-US" smtClean="0"/>
              <a:t>4/23/18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3BCF-635B-4349-B224-C0A96E6611DA}" type="datetime1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6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07A7-FCEC-9A40-9615-98FABEA02FE1}" type="datetime1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335B-0A45-E848-84A4-C239D1FF1BE0}" type="datetime1">
              <a:rPr lang="en-US" smtClean="0"/>
              <a:t>4/23/18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Copyright 2018, Cray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606D-DD4A-8B40-9F69-92334CE1C5B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73100" y="6126163"/>
            <a:ext cx="7787148" cy="25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9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mailto:paf@cray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Arial"/>
              </a:rPr>
              <a:t>Taking aim at ENOSPC: New layouts for an  old problem</a:t>
            </a:r>
            <a:endParaRPr lang="en-US" sz="3200" dirty="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Self-Extending Progressive File Layouts (SEPFL)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07B0-7F48-BE4D-9F6F-FBC018C3E273}" type="datetime1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5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More than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Tiering</a:t>
            </a:r>
            <a:endParaRPr lang="en-US" dirty="0">
              <a:latin typeface="Helvetica"/>
              <a:ea typeface="+mj-ea"/>
              <a:cs typeface="Helvetica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0653"/>
          </a:xfrm>
        </p:spPr>
        <p:txBody>
          <a:bodyPr>
            <a:normAutofit/>
          </a:bodyPr>
          <a:lstStyle/>
          <a:p>
            <a:r>
              <a:rPr lang="is-IS" dirty="0" smtClean="0"/>
              <a:t>Tiering is the obvious application, described previously</a:t>
            </a:r>
          </a:p>
          <a:p>
            <a:r>
              <a:rPr lang="is-IS" dirty="0" smtClean="0"/>
              <a:t>But there’s a good trick for files without tiering</a:t>
            </a:r>
          </a:p>
          <a:p>
            <a:r>
              <a:rPr lang="is-IS" dirty="0" smtClean="0"/>
              <a:t>“Self-spillover” or “spillover restriping”</a:t>
            </a:r>
          </a:p>
          <a:p>
            <a:r>
              <a:rPr lang="is-IS" dirty="0" smtClean="0"/>
              <a:t>When the existing OSTs run low on space, create a new component with same striping properties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7A99-4F59-3745-BDD9-33CE6B1CCC6D}" type="datetime1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Spillover Restriping</a:t>
            </a:r>
            <a:endParaRPr lang="en-US" dirty="0">
              <a:cs typeface="Helvetic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7A99-4F59-3745-BDD9-33CE6B1CCC6D}" type="datetime1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Spillove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800"/>
            <a:ext cx="9144000" cy="34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9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Why not just a better allocator?</a:t>
            </a:r>
            <a:endParaRPr lang="en-US" dirty="0">
              <a:cs typeface="Helvetica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Helvetica" charset="0"/>
              </a:rPr>
              <a:t>Partly orthogonal to improved allocation – It’s still possible to run out of space</a:t>
            </a:r>
          </a:p>
          <a:p>
            <a:r>
              <a:rPr lang="en-US" dirty="0" smtClean="0">
                <a:cs typeface="Helvetica" charset="0"/>
              </a:rPr>
              <a:t>Pools of small OSTs need spillover</a:t>
            </a:r>
          </a:p>
          <a:p>
            <a:r>
              <a:rPr lang="en-US" dirty="0" smtClean="0">
                <a:cs typeface="Helvetica" charset="0"/>
              </a:rPr>
              <a:t>Also gives the allocator more chances to split files, gives more chances to improve allocation in a badly balanced file system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7A99-4F59-3745-BDD9-33CE6B1CCC6D}" type="datetime1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What about mirror +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resync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?</a:t>
            </a:r>
            <a:endParaRPr lang="en-US" dirty="0">
              <a:cs typeface="Helvetica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Helvetica" charset="0"/>
              </a:rPr>
              <a:t>Interoperates transparently with mirrors + </a:t>
            </a:r>
            <a:r>
              <a:rPr lang="en-US" dirty="0" err="1" smtClean="0">
                <a:cs typeface="Helvetica" charset="0"/>
              </a:rPr>
              <a:t>resync</a:t>
            </a:r>
            <a:r>
              <a:rPr lang="en-US" dirty="0" smtClean="0">
                <a:cs typeface="Helvetica" charset="0"/>
              </a:rPr>
              <a:t>, etc.</a:t>
            </a:r>
            <a:endParaRPr lang="en-US" dirty="0">
              <a:cs typeface="Helvetica" charset="0"/>
            </a:endParaRPr>
          </a:p>
          <a:p>
            <a:r>
              <a:rPr lang="en-US" dirty="0" smtClean="0">
                <a:cs typeface="Helvetica" charset="0"/>
              </a:rPr>
              <a:t>Any layout can have self-extending components</a:t>
            </a:r>
            <a:endParaRPr lang="en-US" dirty="0">
              <a:cs typeface="Helvetica" charset="0"/>
            </a:endParaRPr>
          </a:p>
          <a:p>
            <a:r>
              <a:rPr lang="en-US" dirty="0" smtClean="0">
                <a:cs typeface="Helvetica" charset="0"/>
              </a:rPr>
              <a:t>Extension policy is just applied before instantiating any components</a:t>
            </a:r>
          </a:p>
          <a:p>
            <a:r>
              <a:rPr lang="en-US" dirty="0" smtClean="0">
                <a:cs typeface="Helvetica" charset="0"/>
              </a:rPr>
              <a:t>Works the same for mirrors as regular components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7A99-4F59-3745-BDD9-33CE6B1CCC6D}" type="datetime1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0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Caveat Emptor</a:t>
            </a:r>
            <a:endParaRPr lang="en-US" dirty="0">
              <a:cs typeface="Helvetica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cs typeface="Helvetica" charset="0"/>
              </a:rPr>
              <a:t>Not perfect, possibly a stop-gap solution</a:t>
            </a:r>
          </a:p>
          <a:p>
            <a:r>
              <a:rPr lang="en-US" dirty="0" smtClean="0">
                <a:cs typeface="Helvetica" charset="0"/>
              </a:rPr>
              <a:t>If we could restart i/o on a layout change (very tricky), we could be truly responsive:</a:t>
            </a:r>
            <a:br>
              <a:rPr lang="en-US" dirty="0" smtClean="0">
                <a:cs typeface="Helvetica" charset="0"/>
              </a:rPr>
            </a:br>
            <a:r>
              <a:rPr lang="en-US" dirty="0" smtClean="0">
                <a:cs typeface="Helvetica" charset="0"/>
              </a:rPr>
              <a:t>Only change layout on actual ENOSPC</a:t>
            </a:r>
          </a:p>
          <a:p>
            <a:r>
              <a:rPr lang="en-US" dirty="0" smtClean="0">
                <a:cs typeface="Helvetica" charset="0"/>
              </a:rPr>
              <a:t>Group locks don’t work today (requirement to fully instantiate layout)</a:t>
            </a:r>
          </a:p>
          <a:p>
            <a:r>
              <a:rPr lang="en-US" dirty="0" smtClean="0">
                <a:cs typeface="Helvetica" charset="0"/>
              </a:rPr>
              <a:t>Append has a similar problem, but should be fixable:</a:t>
            </a:r>
            <a:br>
              <a:rPr lang="en-US" dirty="0" smtClean="0">
                <a:cs typeface="Helvetica" charset="0"/>
              </a:rPr>
            </a:br>
            <a:r>
              <a:rPr lang="en-US" dirty="0" smtClean="0">
                <a:cs typeface="Helvetica" charset="0"/>
              </a:rPr>
              <a:t>LU-9341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7A99-4F59-3745-BDD9-33CE6B1CCC6D}" type="datetime1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4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Helvetica"/>
              </a:rPr>
              <a:t>Finally:</a:t>
            </a:r>
            <a:endParaRPr lang="en-US" dirty="0">
              <a:ea typeface="+mj-ea"/>
              <a:cs typeface="Helvetica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cs typeface="Helvetica" charset="0"/>
              </a:rPr>
              <a:t>Any </a:t>
            </a:r>
            <a:r>
              <a:rPr lang="en-US" b="1" dirty="0">
                <a:cs typeface="Helvetica" charset="0"/>
              </a:rPr>
              <a:t>questions?</a:t>
            </a:r>
          </a:p>
          <a:p>
            <a:r>
              <a:rPr lang="en-US" dirty="0">
                <a:cs typeface="Helvetica" charset="0"/>
              </a:rPr>
              <a:t>Happy to answer questions later or by email (</a:t>
            </a:r>
            <a:r>
              <a:rPr lang="en-US" dirty="0">
                <a:cs typeface="Helvetica" charset="0"/>
                <a:hlinkClick r:id="rId3"/>
              </a:rPr>
              <a:t>paf@cray.com</a:t>
            </a:r>
            <a:r>
              <a:rPr lang="en-US" dirty="0" smtClean="0">
                <a:cs typeface="Helvetica" charset="0"/>
              </a:rPr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5FCB-E398-CE4E-B8F9-22838F570524}" type="datetime1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5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Helvetica"/>
              </a:rPr>
              <a:t>Progressive File Layouts</a:t>
            </a:r>
            <a:endParaRPr lang="en-US" dirty="0">
              <a:ea typeface="+mj-ea"/>
              <a:cs typeface="Helvetica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Helvetica" charset="0"/>
              </a:rPr>
              <a:t>Allow different layouts for different areas of a file</a:t>
            </a:r>
            <a:endParaRPr lang="en-US" dirty="0">
              <a:cs typeface="Helvetica" charset="0"/>
            </a:endParaRPr>
          </a:p>
          <a:p>
            <a:r>
              <a:rPr lang="en-US" dirty="0" smtClean="0">
                <a:cs typeface="Helvetica" charset="0"/>
              </a:rPr>
              <a:t>Rich ground for new features:</a:t>
            </a:r>
            <a:br>
              <a:rPr lang="en-US" dirty="0" smtClean="0">
                <a:cs typeface="Helvetica" charset="0"/>
              </a:rPr>
            </a:br>
            <a:r>
              <a:rPr lang="en-US" dirty="0" smtClean="0">
                <a:cs typeface="Helvetica" charset="0"/>
              </a:rPr>
              <a:t>Data on MDT</a:t>
            </a:r>
            <a:br>
              <a:rPr lang="en-US" dirty="0" smtClean="0">
                <a:cs typeface="Helvetica" charset="0"/>
              </a:rPr>
            </a:br>
            <a:r>
              <a:rPr lang="en-US" dirty="0" smtClean="0">
                <a:cs typeface="Helvetica" charset="0"/>
              </a:rPr>
              <a:t>FLR: Mirroring, erasure coded, etc.</a:t>
            </a:r>
          </a:p>
          <a:p>
            <a:r>
              <a:rPr lang="en-US" dirty="0" smtClean="0">
                <a:cs typeface="Helvetica" charset="0"/>
              </a:rPr>
              <a:t>Major improvements to ease of use, performance, reliability, etc.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7A99-4F59-3745-BDD9-33CE6B1CCC6D}" type="datetime1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7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Pools &amp;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Tiering</a:t>
            </a:r>
            <a:endParaRPr lang="en-US" dirty="0">
              <a:ea typeface="+mj-ea"/>
              <a:cs typeface="Helvetica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Helvetica" charset="0"/>
              </a:rPr>
              <a:t>Pools &amp; </a:t>
            </a:r>
            <a:r>
              <a:rPr lang="en-US" dirty="0" err="1" smtClean="0">
                <a:cs typeface="Helvetica" charset="0"/>
              </a:rPr>
              <a:t>tiering</a:t>
            </a:r>
            <a:r>
              <a:rPr lang="en-US" dirty="0" smtClean="0">
                <a:cs typeface="Helvetica" charset="0"/>
              </a:rPr>
              <a:t> are an obvious application of </a:t>
            </a:r>
            <a:r>
              <a:rPr lang="en-US" dirty="0" err="1" smtClean="0">
                <a:cs typeface="Helvetica" charset="0"/>
              </a:rPr>
              <a:t>PFLDifferent</a:t>
            </a:r>
            <a:r>
              <a:rPr lang="en-US" dirty="0" smtClean="0">
                <a:cs typeface="Helvetica" charset="0"/>
              </a:rPr>
              <a:t> regions of file on different storage classes</a:t>
            </a:r>
            <a:r>
              <a:rPr lang="en-US" dirty="0">
                <a:cs typeface="Helvetica" charset="0"/>
              </a:rPr>
              <a:t> </a:t>
            </a:r>
            <a:r>
              <a:rPr lang="en-US" dirty="0" smtClean="0">
                <a:cs typeface="Helvetica" charset="0"/>
              </a:rPr>
              <a:t>(pools)</a:t>
            </a:r>
          </a:p>
          <a:p>
            <a:r>
              <a:rPr lang="en-US" dirty="0" smtClean="0">
                <a:cs typeface="Helvetica" charset="0"/>
              </a:rPr>
              <a:t>By default all files use same layout, no recourse if a pool runs out of space</a:t>
            </a:r>
          </a:p>
          <a:p>
            <a:r>
              <a:rPr lang="en-US" dirty="0" smtClean="0">
                <a:cs typeface="Helvetica" charset="0"/>
              </a:rPr>
              <a:t>Seems odd but a major concern for some customers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7A99-4F59-3745-BDD9-33CE6B1CCC6D}" type="datetime1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9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Helvetica"/>
              </a:rPr>
              <a:t>What about ENOSPC?</a:t>
            </a:r>
            <a:endParaRPr lang="en-US" dirty="0">
              <a:ea typeface="+mj-ea"/>
              <a:cs typeface="Helvetica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Helvetica" charset="0"/>
              </a:rPr>
              <a:t>Traditional </a:t>
            </a:r>
            <a:r>
              <a:rPr lang="en-US" dirty="0" err="1" smtClean="0">
                <a:cs typeface="Helvetica" charset="0"/>
              </a:rPr>
              <a:t>Lustre</a:t>
            </a:r>
            <a:r>
              <a:rPr lang="en-US" dirty="0" smtClean="0">
                <a:cs typeface="Helvetica" charset="0"/>
              </a:rPr>
              <a:t> response – Avoid it through improved OST allocation</a:t>
            </a:r>
          </a:p>
          <a:p>
            <a:r>
              <a:rPr lang="en-US" dirty="0" smtClean="0">
                <a:cs typeface="Helvetica" charset="0"/>
              </a:rPr>
              <a:t>PFL can help with this by distributing different file regions to different OSTs (basically, smaller allocation “granularity”)</a:t>
            </a:r>
          </a:p>
          <a:p>
            <a:r>
              <a:rPr lang="en-US" dirty="0" smtClean="0">
                <a:cs typeface="Helvetica" charset="0"/>
              </a:rPr>
              <a:t>But it’s all static for a given file – If a file is on a set of OSTs and they run out of space, allocation policies can’t help.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7A99-4F59-3745-BDD9-33CE6B1CCC6D}" type="datetime1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Helvetica"/>
              </a:rPr>
              <a:t>Dynamic Layouts</a:t>
            </a:r>
            <a:endParaRPr lang="en-US" dirty="0">
              <a:ea typeface="+mj-ea"/>
              <a:cs typeface="Helvetica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Helvetica" charset="0"/>
              </a:rPr>
              <a:t>Dynamic layouts: Layouts that change automatically based on system state</a:t>
            </a:r>
          </a:p>
          <a:p>
            <a:r>
              <a:rPr lang="en-US" dirty="0" smtClean="0">
                <a:cs typeface="Helvetica" charset="0"/>
              </a:rPr>
              <a:t>Possibilities abound, a lot of them fall foul of “dirty data” problem</a:t>
            </a:r>
          </a:p>
          <a:p>
            <a:r>
              <a:rPr lang="en-US" dirty="0" smtClean="0">
                <a:cs typeface="Helvetica" charset="0"/>
              </a:rPr>
              <a:t>Can’t change layout component that client is currently writing to, no mechanism to handle that i/o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7A99-4F59-3745-BDD9-33CE6B1CCC6D}" type="datetime1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0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Helvetica"/>
              </a:rPr>
              <a:t>Loophole 1: Uninitialized Components</a:t>
            </a:r>
            <a:endParaRPr lang="en-US" dirty="0">
              <a:ea typeface="+mj-ea"/>
              <a:cs typeface="Helvetica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cs typeface="Helvetica" charset="0"/>
              </a:rPr>
              <a:t>But you can change the extent of components which are not initialized.</a:t>
            </a:r>
          </a:p>
          <a:p>
            <a:r>
              <a:rPr lang="en-US" dirty="0" smtClean="0">
                <a:cs typeface="Helvetica" charset="0"/>
              </a:rPr>
              <a:t>Uninitialized “virtual” components which are never </a:t>
            </a:r>
            <a:r>
              <a:rPr lang="en-US" dirty="0" err="1" smtClean="0">
                <a:cs typeface="Helvetica" charset="0"/>
              </a:rPr>
              <a:t>init</a:t>
            </a:r>
            <a:endParaRPr lang="en-US" dirty="0" smtClean="0">
              <a:cs typeface="Helvetica" charset="0"/>
            </a:endParaRPr>
          </a:p>
          <a:p>
            <a:r>
              <a:rPr lang="en-US" dirty="0" smtClean="0">
                <a:cs typeface="Helvetica" charset="0"/>
              </a:rPr>
              <a:t>When i/o hits one of these components, client sends request for layout to the server</a:t>
            </a:r>
          </a:p>
          <a:p>
            <a:r>
              <a:rPr lang="en-US" dirty="0" smtClean="0">
                <a:cs typeface="Helvetica" charset="0"/>
              </a:rPr>
              <a:t>Instead of </a:t>
            </a:r>
            <a:r>
              <a:rPr lang="en-US" dirty="0" err="1" smtClean="0">
                <a:cs typeface="Helvetica" charset="0"/>
              </a:rPr>
              <a:t>initing</a:t>
            </a:r>
            <a:r>
              <a:rPr lang="en-US" dirty="0" smtClean="0">
                <a:cs typeface="Helvetica" charset="0"/>
              </a:rPr>
              <a:t> the component, the server replaces the needed extent with normal layout space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7A99-4F59-3745-BDD9-33CE6B1CCC6D}" type="datetime1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0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Helvetica"/>
              </a:rPr>
              <a:t>Loophole 2: Increasing Extents</a:t>
            </a:r>
            <a:endParaRPr lang="en-US" dirty="0">
              <a:ea typeface="+mj-ea"/>
              <a:cs typeface="Helvetica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Helvetica" charset="0"/>
              </a:rPr>
              <a:t>It is never safe to reduce the extent of an initialized component</a:t>
            </a:r>
          </a:p>
          <a:p>
            <a:r>
              <a:rPr lang="en-US" dirty="0" smtClean="0">
                <a:cs typeface="Helvetica" charset="0"/>
              </a:rPr>
              <a:t>But you can increase it by moving the start “up” or the end “down”</a:t>
            </a:r>
          </a:p>
          <a:p>
            <a:r>
              <a:rPr lang="en-US" dirty="0" smtClean="0">
                <a:cs typeface="Helvetica" charset="0"/>
              </a:rPr>
              <a:t>When I/O hits a “virtual” component, change the extent of neighboring “real” components to allow the i/o to complete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7A99-4F59-3745-BDD9-33CE6B1CCC6D}" type="datetime1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Self-Extending Layouts</a:t>
            </a:r>
            <a:endParaRPr lang="en-US" dirty="0">
              <a:latin typeface="Helvetica"/>
              <a:ea typeface="+mj-ea"/>
              <a:cs typeface="Helvetica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06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Self-extending </a:t>
            </a:r>
            <a:r>
              <a:rPr lang="en-US" dirty="0" smtClean="0"/>
              <a:t>PFL (</a:t>
            </a:r>
            <a:r>
              <a:rPr lang="is-IS" dirty="0" smtClean="0"/>
              <a:t>LU</a:t>
            </a:r>
            <a:r>
              <a:rPr lang="is-IS" dirty="0"/>
              <a:t>-</a:t>
            </a:r>
            <a:r>
              <a:rPr lang="is-IS" dirty="0" smtClean="0"/>
              <a:t>10070)</a:t>
            </a:r>
            <a:endParaRPr lang="en-US" dirty="0"/>
          </a:p>
          <a:p>
            <a:r>
              <a:rPr lang="en-US" dirty="0"/>
              <a:t>Some PFL segments are virtual, </a:t>
            </a:r>
            <a:r>
              <a:rPr lang="en-US" dirty="0" smtClean="0"/>
              <a:t>never instantiated</a:t>
            </a:r>
          </a:p>
          <a:p>
            <a:r>
              <a:rPr lang="is-IS" dirty="0" smtClean="0"/>
              <a:t>Request </a:t>
            </a:r>
            <a:r>
              <a:rPr lang="is-IS" dirty="0"/>
              <a:t>in a virtual segment requires layout update</a:t>
            </a:r>
          </a:p>
          <a:p>
            <a:r>
              <a:rPr lang="is-IS" dirty="0"/>
              <a:t>MDS </a:t>
            </a:r>
            <a:r>
              <a:rPr lang="is-IS" dirty="0" smtClean="0"/>
              <a:t>grants new layout (extend existing component, spillover to trailing, or create new)</a:t>
            </a:r>
          </a:p>
          <a:p>
            <a:r>
              <a:rPr lang="is-IS" dirty="0" smtClean="0"/>
              <a:t>Can make choice </a:t>
            </a:r>
            <a:r>
              <a:rPr lang="is-IS" dirty="0"/>
              <a:t>based on dynamic conditions (e.g. free </a:t>
            </a:r>
            <a:r>
              <a:rPr lang="is-IS" dirty="0" smtClean="0"/>
              <a:t>space)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7A99-4F59-3745-BDD9-33CE6B1CCC6D}" type="datetime1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9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Helvetica"/>
              </a:rPr>
              <a:t>Self-Extending Layouts</a:t>
            </a:r>
            <a:endParaRPr lang="en-US" dirty="0">
              <a:cs typeface="Helvetic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7A99-4F59-3745-BDD9-33CE6B1CCC6D}" type="datetime1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2018, Cray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606D-DD4A-8B40-9F69-92334CE1C5B1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 descr="Spill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146"/>
            <a:ext cx="9144000" cy="41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5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27561</TotalTime>
  <Words>695</Words>
  <Application>Microsoft Macintosh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Taking aim at ENOSPC: New layouts for an  old problem</vt:lpstr>
      <vt:lpstr>Progressive File Layouts</vt:lpstr>
      <vt:lpstr>Pools &amp; Tiering</vt:lpstr>
      <vt:lpstr>What about ENOSPC?</vt:lpstr>
      <vt:lpstr>Dynamic Layouts</vt:lpstr>
      <vt:lpstr>Loophole 1: Uninitialized Components</vt:lpstr>
      <vt:lpstr>Loophole 2: Increasing Extents</vt:lpstr>
      <vt:lpstr>Self-Extending Layouts</vt:lpstr>
      <vt:lpstr>Self-Extending Layouts</vt:lpstr>
      <vt:lpstr>More than Tiering</vt:lpstr>
      <vt:lpstr>Spillover Restriping</vt:lpstr>
      <vt:lpstr>Why not just a better allocator?</vt:lpstr>
      <vt:lpstr>What about mirror + resync?</vt:lpstr>
      <vt:lpstr>Caveat Emptor</vt:lpstr>
      <vt:lpstr>Finally:</vt:lpstr>
    </vt:vector>
  </TitlesOfParts>
  <Company>Cray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Farrell</dc:creator>
  <cp:lastModifiedBy>Patrick Farrell</cp:lastModifiedBy>
  <cp:revision>65</cp:revision>
  <dcterms:created xsi:type="dcterms:W3CDTF">2016-09-08T15:30:29Z</dcterms:created>
  <dcterms:modified xsi:type="dcterms:W3CDTF">2018-04-23T21:42:14Z</dcterms:modified>
</cp:coreProperties>
</file>